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0" r:id="rId3"/>
    <p:sldId id="261" r:id="rId4"/>
    <p:sldId id="257" r:id="rId5"/>
    <p:sldId id="258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779" autoAdjust="0"/>
    <p:restoredTop sz="94660"/>
  </p:normalViewPr>
  <p:slideViewPr>
    <p:cSldViewPr snapToGrid="0">
      <p:cViewPr varScale="1">
        <p:scale>
          <a:sx n="86" d="100"/>
          <a:sy n="86" d="100"/>
        </p:scale>
        <p:origin x="5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F99C97-8446-49B3-8110-AD73D22F844D}" type="datetimeFigureOut">
              <a:rPr lang="fr-FR" smtClean="0"/>
              <a:t>17/11/2021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529B54-A155-4741-92BF-18D31BDA75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1320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pairformer</a:t>
            </a:r>
            <a:endParaRPr lang="en-GB" dirty="0"/>
          </a:p>
          <a:p>
            <a:r>
              <a:rPr lang="en-GB" dirty="0"/>
              <a:t>run through</a:t>
            </a:r>
            <a:r>
              <a:rPr lang="en-GB" baseline="0" dirty="0"/>
              <a:t> names afterwards</a:t>
            </a:r>
          </a:p>
          <a:p>
            <a:r>
              <a:rPr lang="en-GB" baseline="0" dirty="0"/>
              <a:t>e.g. scatterplot, </a:t>
            </a:r>
            <a:r>
              <a:rPr lang="en-GB" baseline="0" dirty="0" err="1"/>
              <a:t>spidergram</a:t>
            </a:r>
            <a:r>
              <a:rPr lang="en-GB" baseline="0" dirty="0"/>
              <a:t> bar chart etc.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D04824-4EFC-A344-BEF3-F2029A7CD26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5127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D5AEA-C53B-4FFD-9860-258333F44B74}" type="datetimeFigureOut">
              <a:rPr lang="fr-FR" smtClean="0"/>
              <a:t>17/11/2021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A04F5-99F7-412C-9403-2F8FFAE5F2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9600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D5AEA-C53B-4FFD-9860-258333F44B74}" type="datetimeFigureOut">
              <a:rPr lang="fr-FR" smtClean="0"/>
              <a:t>17/11/2021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A04F5-99F7-412C-9403-2F8FFAE5F2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2867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D5AEA-C53B-4FFD-9860-258333F44B74}" type="datetimeFigureOut">
              <a:rPr lang="fr-FR" smtClean="0"/>
              <a:t>17/11/2021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A04F5-99F7-412C-9403-2F8FFAE5F2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447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D5AEA-C53B-4FFD-9860-258333F44B74}" type="datetimeFigureOut">
              <a:rPr lang="fr-FR" smtClean="0"/>
              <a:t>17/11/2021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A04F5-99F7-412C-9403-2F8FFAE5F2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3442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D5AEA-C53B-4FFD-9860-258333F44B74}" type="datetimeFigureOut">
              <a:rPr lang="fr-FR" smtClean="0"/>
              <a:t>17/11/2021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A04F5-99F7-412C-9403-2F8FFAE5F2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5364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D5AEA-C53B-4FFD-9860-258333F44B74}" type="datetimeFigureOut">
              <a:rPr lang="fr-FR" smtClean="0"/>
              <a:t>17/11/2021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A04F5-99F7-412C-9403-2F8FFAE5F2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1399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D5AEA-C53B-4FFD-9860-258333F44B74}" type="datetimeFigureOut">
              <a:rPr lang="fr-FR" smtClean="0"/>
              <a:t>17/11/2021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A04F5-99F7-412C-9403-2F8FFAE5F2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3986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D5AEA-C53B-4FFD-9860-258333F44B74}" type="datetimeFigureOut">
              <a:rPr lang="fr-FR" smtClean="0"/>
              <a:t>17/11/2021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A04F5-99F7-412C-9403-2F8FFAE5F2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4129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D5AEA-C53B-4FFD-9860-258333F44B74}" type="datetimeFigureOut">
              <a:rPr lang="fr-FR" smtClean="0"/>
              <a:t>17/11/2021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A04F5-99F7-412C-9403-2F8FFAE5F2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1622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D5AEA-C53B-4FFD-9860-258333F44B74}" type="datetimeFigureOut">
              <a:rPr lang="fr-FR" smtClean="0"/>
              <a:t>17/11/2021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A04F5-99F7-412C-9403-2F8FFAE5F2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7339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D5AEA-C53B-4FFD-9860-258333F44B74}" type="datetimeFigureOut">
              <a:rPr lang="fr-FR" smtClean="0"/>
              <a:t>17/11/2021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A04F5-99F7-412C-9403-2F8FFAE5F2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0681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D5AEA-C53B-4FFD-9860-258333F44B74}" type="datetimeFigureOut">
              <a:rPr lang="fr-FR" smtClean="0"/>
              <a:t>17/11/2021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A04F5-99F7-412C-9403-2F8FFAE5F2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3067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 smtClean="0"/>
              <a:t>Quality</a:t>
            </a:r>
            <a:r>
              <a:rPr lang="fr-FR" dirty="0" smtClean="0"/>
              <a:t> by Design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Presenting visual </a:t>
            </a:r>
            <a:r>
              <a:rPr lang="en-US" dirty="0" smtClean="0"/>
              <a:t>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011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="" xmlns:a16="http://schemas.microsoft.com/office/drawing/2014/main" id="{02F647FB-4FC5-7A40-AEB9-39BCA1B429D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1" y="0"/>
            <a:ext cx="9906000" cy="6529834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143001" y="1216755"/>
            <a:ext cx="1328351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200" dirty="0"/>
              <a:t>Box plot / box and </a:t>
            </a:r>
            <a:r>
              <a:rPr lang="fr-FR" sz="1200" dirty="0" err="1"/>
              <a:t>whiskers</a:t>
            </a:r>
            <a:r>
              <a:rPr lang="fr-FR" sz="1200" dirty="0"/>
              <a:t> graph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988277" y="1216756"/>
            <a:ext cx="885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/>
              <a:t>Stacked</a:t>
            </a:r>
            <a:r>
              <a:rPr lang="fr-FR" sz="1200" dirty="0"/>
              <a:t> area chart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392828" y="2880732"/>
            <a:ext cx="1544595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200" dirty="0"/>
              <a:t>Flow </a:t>
            </a:r>
            <a:r>
              <a:rPr lang="fr-FR" sz="1200" dirty="0" err="1"/>
              <a:t>diagram</a:t>
            </a:r>
            <a:r>
              <a:rPr lang="fr-FR" sz="1200" dirty="0"/>
              <a:t> / chart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7986587" y="1159904"/>
            <a:ext cx="885567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200" dirty="0"/>
              <a:t>Point plots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458457" y="1208894"/>
            <a:ext cx="992661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 err="1"/>
              <a:t>Weighted</a:t>
            </a:r>
            <a:r>
              <a:rPr lang="fr-FR" sz="1200" dirty="0"/>
              <a:t> </a:t>
            </a:r>
            <a:r>
              <a:rPr lang="fr-FR" sz="1200" dirty="0" err="1"/>
              <a:t>scatter</a:t>
            </a:r>
            <a:r>
              <a:rPr lang="fr-FR" sz="1200" dirty="0"/>
              <a:t> plot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723367" y="1265279"/>
            <a:ext cx="885567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200" dirty="0"/>
              <a:t>Ring chart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8068967" y="6179630"/>
            <a:ext cx="885567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 err="1"/>
              <a:t>spidergram</a:t>
            </a:r>
            <a:endParaRPr lang="fr-FR" sz="1200" dirty="0"/>
          </a:p>
        </p:txBody>
      </p:sp>
      <p:sp>
        <p:nvSpPr>
          <p:cNvPr id="11" name="ZoneTexte 10"/>
          <p:cNvSpPr txBox="1"/>
          <p:nvPr/>
        </p:nvSpPr>
        <p:spPr>
          <a:xfrm>
            <a:off x="6436839" y="4488367"/>
            <a:ext cx="885567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/>
              <a:t>Pie chart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2988277" y="6179630"/>
            <a:ext cx="885567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 err="1"/>
              <a:t>Grouped</a:t>
            </a:r>
            <a:r>
              <a:rPr lang="fr-FR" sz="1200" dirty="0"/>
              <a:t> bar plot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364392" y="2947891"/>
            <a:ext cx="885567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/>
              <a:t>Bar chart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6436840" y="6179631"/>
            <a:ext cx="885567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 err="1"/>
              <a:t>Scatter</a:t>
            </a:r>
            <a:r>
              <a:rPr lang="fr-FR" sz="1200" dirty="0"/>
              <a:t> plot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4723366" y="6179630"/>
            <a:ext cx="885567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 err="1"/>
              <a:t>Stacked</a:t>
            </a:r>
            <a:r>
              <a:rPr lang="fr-FR" sz="1200" dirty="0"/>
              <a:t> bar graph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9777282" y="2947890"/>
            <a:ext cx="885567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 err="1"/>
              <a:t>Trellis</a:t>
            </a:r>
            <a:r>
              <a:rPr lang="fr-FR" sz="1200" dirty="0"/>
              <a:t> bar chart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1386015" y="4498384"/>
            <a:ext cx="885567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/>
              <a:t>Line graph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9777281" y="1262939"/>
            <a:ext cx="885567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/>
              <a:t>Pareto chart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2988276" y="2936916"/>
            <a:ext cx="113270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/>
              <a:t>Stem (and </a:t>
            </a:r>
            <a:r>
              <a:rPr lang="fr-FR" sz="1200" dirty="0" err="1"/>
              <a:t>leaf</a:t>
            </a:r>
            <a:r>
              <a:rPr lang="fr-FR" sz="1200" dirty="0"/>
              <a:t>) plots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="" xmlns:a16="http://schemas.microsoft.com/office/drawing/2014/main" id="{016FDB0D-190E-BF4D-8F27-26887833B890}"/>
              </a:ext>
            </a:extLst>
          </p:cNvPr>
          <p:cNvSpPr txBox="1"/>
          <p:nvPr/>
        </p:nvSpPr>
        <p:spPr>
          <a:xfrm>
            <a:off x="4722341" y="4522497"/>
            <a:ext cx="885567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/>
              <a:t>Bar chart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="" xmlns:a16="http://schemas.microsoft.com/office/drawing/2014/main" id="{CEFA0D4D-745F-9444-8E05-129B1FDF1962}"/>
              </a:ext>
            </a:extLst>
          </p:cNvPr>
          <p:cNvSpPr txBox="1"/>
          <p:nvPr/>
        </p:nvSpPr>
        <p:spPr>
          <a:xfrm>
            <a:off x="3043543" y="4504180"/>
            <a:ext cx="885567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/>
              <a:t>Bar chart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="" xmlns:a16="http://schemas.microsoft.com/office/drawing/2014/main" id="{606475B7-12C5-3541-95D4-7428DD5F938F}"/>
              </a:ext>
            </a:extLst>
          </p:cNvPr>
          <p:cNvSpPr txBox="1"/>
          <p:nvPr/>
        </p:nvSpPr>
        <p:spPr>
          <a:xfrm>
            <a:off x="9579855" y="4442200"/>
            <a:ext cx="123675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200" dirty="0" err="1" smtClean="0"/>
              <a:t>Organisational</a:t>
            </a:r>
            <a:r>
              <a:rPr lang="fr-FR" sz="1200" dirty="0" smtClean="0"/>
              <a:t> chart / </a:t>
            </a:r>
            <a:endParaRPr lang="fr-FR" sz="1200" dirty="0"/>
          </a:p>
          <a:p>
            <a:r>
              <a:rPr lang="fr-FR" sz="1200" dirty="0" err="1"/>
              <a:t>Mind</a:t>
            </a:r>
            <a:r>
              <a:rPr lang="fr-FR" sz="1200" dirty="0"/>
              <a:t> </a:t>
            </a:r>
            <a:r>
              <a:rPr lang="fr-FR" sz="1200" dirty="0" err="1"/>
              <a:t>mapping</a:t>
            </a:r>
            <a:endParaRPr lang="fr-FR" sz="1200" dirty="0"/>
          </a:p>
        </p:txBody>
      </p:sp>
      <p:sp>
        <p:nvSpPr>
          <p:cNvPr id="25" name="ZoneTexte 24">
            <a:extLst>
              <a:ext uri="{FF2B5EF4-FFF2-40B4-BE49-F238E27FC236}">
                <a16:creationId xmlns="" xmlns:a16="http://schemas.microsoft.com/office/drawing/2014/main" id="{B74CA367-6485-6A46-91AE-3786BF7FCB9E}"/>
              </a:ext>
            </a:extLst>
          </p:cNvPr>
          <p:cNvSpPr txBox="1"/>
          <p:nvPr/>
        </p:nvSpPr>
        <p:spPr>
          <a:xfrm>
            <a:off x="6436838" y="2897057"/>
            <a:ext cx="885567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/>
              <a:t>Horizontal Bar chart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="" xmlns:a16="http://schemas.microsoft.com/office/drawing/2014/main" id="{73EE1F06-C69F-424C-AED5-1EBD406C392C}"/>
              </a:ext>
            </a:extLst>
          </p:cNvPr>
          <p:cNvSpPr txBox="1"/>
          <p:nvPr/>
        </p:nvSpPr>
        <p:spPr>
          <a:xfrm>
            <a:off x="393405" y="6057600"/>
            <a:ext cx="243485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1200" dirty="0"/>
              <a:t>Pie chart in which each slice has a different radius based on the percentage it represents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="" xmlns:a16="http://schemas.microsoft.com/office/drawing/2014/main" id="{D2D9A445-7613-214A-853F-EA503C193A0D}"/>
              </a:ext>
            </a:extLst>
          </p:cNvPr>
          <p:cNvSpPr txBox="1"/>
          <p:nvPr/>
        </p:nvSpPr>
        <p:spPr>
          <a:xfrm>
            <a:off x="9777281" y="6149932"/>
            <a:ext cx="885567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 err="1"/>
              <a:t>Stacked</a:t>
            </a:r>
            <a:r>
              <a:rPr lang="fr-FR" sz="1200" dirty="0"/>
              <a:t> bar plot</a:t>
            </a:r>
          </a:p>
        </p:txBody>
      </p:sp>
    </p:spTree>
    <p:extLst>
      <p:ext uri="{BB962C8B-B14F-4D97-AF65-F5344CB8AC3E}">
        <p14:creationId xmlns:p14="http://schemas.microsoft.com/office/powerpoint/2010/main" val="247243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14464" y="1400176"/>
            <a:ext cx="9158287" cy="545782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/>
              <a:t>Be explicit, describe all the aspects of the figure...</a:t>
            </a:r>
          </a:p>
          <a:p>
            <a:r>
              <a:rPr lang="en-GB" dirty="0"/>
              <a:t>refer to the figure appropriately: this graph / animation / computer model / photo / screen capture / diagram / box plot </a:t>
            </a:r>
            <a:r>
              <a:rPr lang="en-GB" dirty="0" err="1"/>
              <a:t>etc</a:t>
            </a:r>
            <a:r>
              <a:rPr lang="en-GB" dirty="0"/>
              <a:t>… </a:t>
            </a:r>
          </a:p>
          <a:p>
            <a:r>
              <a:rPr lang="en-GB" dirty="0"/>
              <a:t>what does it show / illustrate? Give a brief context.</a:t>
            </a:r>
          </a:p>
          <a:p>
            <a:r>
              <a:rPr lang="en-GB" dirty="0"/>
              <a:t>what is on the y axis? on the x axis? what scale is used?</a:t>
            </a:r>
          </a:p>
          <a:p>
            <a:r>
              <a:rPr lang="en-GB" dirty="0"/>
              <a:t>what does each dot / peak represent?</a:t>
            </a:r>
          </a:p>
          <a:p>
            <a:r>
              <a:rPr lang="en-GB" dirty="0"/>
              <a:t>what was measured? how was it measured?</a:t>
            </a:r>
          </a:p>
          <a:p>
            <a:r>
              <a:rPr lang="en-GB" dirty="0"/>
              <a:t>what do those abbreviations stand for?</a:t>
            </a:r>
          </a:p>
          <a:p>
            <a:r>
              <a:rPr lang="en-GB" dirty="0"/>
              <a:t>where is the significant result?</a:t>
            </a:r>
          </a:p>
          <a:p>
            <a:r>
              <a:rPr lang="en-GB" dirty="0"/>
              <a:t>what do different intensities of colour represent?</a:t>
            </a:r>
          </a:p>
          <a:p>
            <a:r>
              <a:rPr lang="en-GB" dirty="0"/>
              <a:t>what was the hypothesis / research question that resulted in this figure?</a:t>
            </a:r>
          </a:p>
          <a:p>
            <a:r>
              <a:rPr lang="en-GB" dirty="0"/>
              <a:t>how was the figure obtained?</a:t>
            </a: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Point with your words not just with your finger / pointer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14464" y="157164"/>
            <a:ext cx="8829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Presenting visual information</a:t>
            </a:r>
          </a:p>
        </p:txBody>
      </p:sp>
    </p:spTree>
    <p:extLst>
      <p:ext uri="{BB962C8B-B14F-4D97-AF65-F5344CB8AC3E}">
        <p14:creationId xmlns:p14="http://schemas.microsoft.com/office/powerpoint/2010/main" val="6209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Science </a:t>
            </a:r>
            <a:r>
              <a:rPr lang="fr-FR" dirty="0" err="1" smtClean="0"/>
              <a:t>evaluation</a:t>
            </a:r>
            <a:r>
              <a:rPr lang="fr-FR" dirty="0" smtClean="0"/>
              <a:t> </a:t>
            </a:r>
            <a:r>
              <a:rPr lang="fr-FR" dirty="0" err="1" smtClean="0"/>
              <a:t>criteria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 </a:t>
            </a:r>
            <a:r>
              <a:rPr lang="en-US" b="1" dirty="0"/>
              <a:t>objective of the </a:t>
            </a:r>
            <a:r>
              <a:rPr lang="en-US" b="1" dirty="0" smtClean="0"/>
              <a:t>study</a:t>
            </a:r>
            <a:endParaRPr lang="en-US" dirty="0"/>
          </a:p>
          <a:p>
            <a:r>
              <a:rPr lang="en-US" dirty="0" smtClean="0"/>
              <a:t>the</a:t>
            </a:r>
            <a:r>
              <a:rPr lang="en-US" dirty="0"/>
              <a:t> </a:t>
            </a:r>
            <a:r>
              <a:rPr lang="en-US" b="1" dirty="0"/>
              <a:t>reasons why the </a:t>
            </a:r>
            <a:r>
              <a:rPr lang="en-US" b="1" dirty="0" err="1"/>
              <a:t>QbD</a:t>
            </a:r>
            <a:r>
              <a:rPr lang="en-US" b="1" dirty="0"/>
              <a:t> approach is </a:t>
            </a:r>
            <a:r>
              <a:rPr lang="en-US" b="1" dirty="0" smtClean="0"/>
              <a:t>used</a:t>
            </a:r>
            <a:endParaRPr lang="en-US" dirty="0"/>
          </a:p>
          <a:p>
            <a:r>
              <a:rPr lang="en-US" dirty="0" smtClean="0"/>
              <a:t>the</a:t>
            </a:r>
            <a:r>
              <a:rPr lang="en-US" dirty="0"/>
              <a:t> </a:t>
            </a:r>
            <a:r>
              <a:rPr lang="en-US" b="1" dirty="0"/>
              <a:t>different steps of the </a:t>
            </a:r>
            <a:r>
              <a:rPr lang="en-US" b="1" dirty="0" err="1"/>
              <a:t>QbD</a:t>
            </a:r>
            <a:r>
              <a:rPr lang="en-US" b="1" dirty="0"/>
              <a:t> strategy</a:t>
            </a:r>
            <a:r>
              <a:rPr lang="en-US" dirty="0"/>
              <a:t> and </a:t>
            </a:r>
            <a:endParaRPr lang="en-US" dirty="0" smtClean="0"/>
          </a:p>
          <a:p>
            <a:r>
              <a:rPr lang="en-US" dirty="0" smtClean="0"/>
              <a:t>a</a:t>
            </a:r>
            <a:r>
              <a:rPr lang="en-US" dirty="0"/>
              <a:t> </a:t>
            </a:r>
            <a:r>
              <a:rPr lang="en-US" b="1" dirty="0"/>
              <a:t>critical analysis of the </a:t>
            </a:r>
            <a:r>
              <a:rPr lang="en-US" b="1" dirty="0" err="1"/>
              <a:t>QbD</a:t>
            </a:r>
            <a:r>
              <a:rPr lang="en-US" b="1" dirty="0"/>
              <a:t> work and results</a:t>
            </a:r>
            <a:r>
              <a:rPr lang="en-US" dirty="0"/>
              <a:t> presented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09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Remember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3815" y="1371600"/>
            <a:ext cx="11887199" cy="5386039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Plan, </a:t>
            </a:r>
            <a:r>
              <a:rPr lang="fr-FR" dirty="0" err="1" smtClean="0"/>
              <a:t>preapre</a:t>
            </a:r>
            <a:r>
              <a:rPr lang="fr-FR" dirty="0" smtClean="0"/>
              <a:t> &amp; use</a:t>
            </a:r>
          </a:p>
          <a:p>
            <a:pPr lvl="1"/>
            <a:r>
              <a:rPr lang="fr-FR" dirty="0" err="1" smtClean="0"/>
              <a:t>Signposting</a:t>
            </a:r>
            <a:r>
              <a:rPr lang="fr-FR" dirty="0" smtClean="0"/>
              <a:t> </a:t>
            </a:r>
            <a:r>
              <a:rPr lang="fr-FR" dirty="0" err="1" smtClean="0"/>
              <a:t>language</a:t>
            </a:r>
            <a:r>
              <a:rPr lang="fr-FR" dirty="0" smtClean="0"/>
              <a:t> – for structure &amp; </a:t>
            </a:r>
            <a:r>
              <a:rPr lang="fr-FR" dirty="0" err="1" smtClean="0"/>
              <a:t>make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easy</a:t>
            </a:r>
            <a:r>
              <a:rPr lang="fr-FR" dirty="0" smtClean="0"/>
              <a:t> to </a:t>
            </a:r>
            <a:r>
              <a:rPr lang="fr-FR" dirty="0" err="1" smtClean="0"/>
              <a:t>follow</a:t>
            </a:r>
            <a:endParaRPr lang="fr-FR" dirty="0" smtClean="0"/>
          </a:p>
          <a:p>
            <a:pPr lvl="1"/>
            <a:r>
              <a:rPr lang="fr-FR" dirty="0" err="1" smtClean="0"/>
              <a:t>Appropriate</a:t>
            </a:r>
            <a:r>
              <a:rPr lang="fr-FR" dirty="0" smtClean="0"/>
              <a:t> </a:t>
            </a:r>
            <a:r>
              <a:rPr lang="fr-FR" dirty="0" err="1" smtClean="0"/>
              <a:t>grammar</a:t>
            </a:r>
            <a:r>
              <a:rPr lang="fr-FR" dirty="0" smtClean="0"/>
              <a:t>, </a:t>
            </a:r>
            <a:r>
              <a:rPr lang="fr-FR" dirty="0" err="1" smtClean="0"/>
              <a:t>vocabulary</a:t>
            </a:r>
            <a:endParaRPr lang="fr-FR" dirty="0" smtClean="0"/>
          </a:p>
          <a:p>
            <a:pPr lvl="1"/>
            <a:r>
              <a:rPr lang="fr-FR" dirty="0" err="1" smtClean="0"/>
              <a:t>Pronunciation</a:t>
            </a:r>
            <a:r>
              <a:rPr lang="fr-FR" dirty="0" smtClean="0"/>
              <a:t> of keywords, </a:t>
            </a:r>
            <a:r>
              <a:rPr lang="fr-FR" dirty="0" err="1" smtClean="0"/>
              <a:t>proper</a:t>
            </a:r>
            <a:r>
              <a:rPr lang="fr-FR" dirty="0" smtClean="0"/>
              <a:t> </a:t>
            </a:r>
            <a:r>
              <a:rPr lang="fr-FR" dirty="0" err="1" smtClean="0"/>
              <a:t>nouns</a:t>
            </a:r>
            <a:endParaRPr lang="fr-FR" dirty="0" smtClean="0"/>
          </a:p>
          <a:p>
            <a:pPr lvl="1"/>
            <a:r>
              <a:rPr lang="fr-FR" dirty="0" err="1" smtClean="0"/>
              <a:t>Language</a:t>
            </a:r>
            <a:r>
              <a:rPr lang="fr-FR" dirty="0" smtClean="0"/>
              <a:t> to </a:t>
            </a:r>
            <a:r>
              <a:rPr lang="fr-FR" dirty="0" err="1" smtClean="0"/>
              <a:t>present</a:t>
            </a:r>
            <a:r>
              <a:rPr lang="fr-FR" dirty="0" smtClean="0"/>
              <a:t> the </a:t>
            </a:r>
            <a:r>
              <a:rPr lang="fr-FR" dirty="0" err="1" smtClean="0"/>
              <a:t>visual</a:t>
            </a:r>
            <a:r>
              <a:rPr lang="fr-FR" dirty="0" smtClean="0"/>
              <a:t> info</a:t>
            </a:r>
          </a:p>
          <a:p>
            <a:pPr lvl="1"/>
            <a:r>
              <a:rPr lang="fr-FR" dirty="0" smtClean="0"/>
              <a:t>Use effective communication </a:t>
            </a:r>
            <a:r>
              <a:rPr lang="fr-FR" dirty="0" err="1" smtClean="0"/>
              <a:t>strategies</a:t>
            </a:r>
            <a:r>
              <a:rPr lang="fr-FR" dirty="0" smtClean="0"/>
              <a:t> (</a:t>
            </a:r>
            <a:r>
              <a:rPr lang="fr-FR" dirty="0" err="1" smtClean="0"/>
              <a:t>Text</a:t>
            </a:r>
            <a:r>
              <a:rPr lang="fr-FR" dirty="0" smtClean="0"/>
              <a:t> or Talk)</a:t>
            </a:r>
          </a:p>
          <a:p>
            <a:pPr lvl="2"/>
            <a:r>
              <a:rPr lang="en-US" dirty="0" smtClean="0"/>
              <a:t>signposting, question-raising, defining, repeating, summing up, recapping, anticipating, creating expectations, illustrating, exemplifying, justifying, highlighting connections, identifying with the audience, transitioning</a:t>
            </a:r>
            <a:endParaRPr lang="fr-FR" dirty="0" smtClean="0"/>
          </a:p>
          <a:p>
            <a:pPr lvl="1"/>
            <a:endParaRPr lang="fr-FR" dirty="0"/>
          </a:p>
          <a:p>
            <a:r>
              <a:rPr lang="fr-FR" dirty="0" err="1" smtClean="0"/>
              <a:t>Shadowing</a:t>
            </a:r>
            <a:endParaRPr lang="fr-FR" dirty="0" smtClean="0"/>
          </a:p>
          <a:p>
            <a:r>
              <a:rPr lang="fr-FR" dirty="0" smtClean="0"/>
              <a:t>Record </a:t>
            </a:r>
            <a:r>
              <a:rPr lang="fr-FR" dirty="0" err="1" smtClean="0"/>
              <a:t>yourself</a:t>
            </a:r>
            <a:r>
              <a:rPr lang="fr-FR" dirty="0" smtClean="0"/>
              <a:t> </a:t>
            </a:r>
            <a:r>
              <a:rPr lang="fr-FR" dirty="0" err="1" smtClean="0"/>
              <a:t>giving</a:t>
            </a:r>
            <a:r>
              <a:rPr lang="fr-FR" dirty="0" smtClean="0"/>
              <a:t> </a:t>
            </a:r>
            <a:r>
              <a:rPr lang="fr-FR" dirty="0" err="1" smtClean="0"/>
              <a:t>your</a:t>
            </a:r>
            <a:r>
              <a:rPr lang="fr-FR" dirty="0" smtClean="0"/>
              <a:t> </a:t>
            </a:r>
            <a:r>
              <a:rPr lang="fr-FR" dirty="0" err="1" smtClean="0"/>
              <a:t>presentation</a:t>
            </a:r>
            <a:r>
              <a:rPr lang="fr-FR" dirty="0" smtClean="0"/>
              <a:t> &amp; analyse </a:t>
            </a:r>
            <a:r>
              <a:rPr lang="fr-FR" dirty="0" err="1" smtClean="0"/>
              <a:t>yourself</a:t>
            </a:r>
            <a:endParaRPr lang="fr-FR" dirty="0" smtClean="0"/>
          </a:p>
          <a:p>
            <a:r>
              <a:rPr lang="fr-FR" dirty="0" smtClean="0"/>
              <a:t>Know </a:t>
            </a:r>
            <a:r>
              <a:rPr lang="fr-FR" dirty="0" err="1" smtClean="0"/>
              <a:t>your</a:t>
            </a:r>
            <a:r>
              <a:rPr lang="fr-FR" dirty="0" smtClean="0"/>
              <a:t> content &amp; </a:t>
            </a:r>
            <a:r>
              <a:rPr lang="fr-FR" dirty="0" err="1" smtClean="0"/>
              <a:t>your</a:t>
            </a:r>
            <a:r>
              <a:rPr lang="fr-FR" dirty="0" smtClean="0"/>
              <a:t> </a:t>
            </a:r>
            <a:r>
              <a:rPr lang="fr-FR" dirty="0" err="1" smtClean="0"/>
              <a:t>language</a:t>
            </a:r>
            <a:endParaRPr lang="fr-FR" dirty="0" smtClean="0"/>
          </a:p>
          <a:p>
            <a:r>
              <a:rPr lang="fr-FR" dirty="0" smtClean="0"/>
              <a:t>DO NOT READ – use the keywords to </a:t>
            </a:r>
            <a:r>
              <a:rPr lang="fr-FR" dirty="0" err="1" smtClean="0"/>
              <a:t>remind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 of </a:t>
            </a:r>
            <a:r>
              <a:rPr lang="fr-FR" dirty="0" err="1" smtClean="0"/>
              <a:t>your</a:t>
            </a:r>
            <a:r>
              <a:rPr lang="fr-FR" dirty="0" smtClean="0"/>
              <a:t> </a:t>
            </a:r>
            <a:r>
              <a:rPr lang="fr-FR" dirty="0" err="1" smtClean="0"/>
              <a:t>ideas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007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342</Words>
  <Application>Microsoft Office PowerPoint</Application>
  <PresentationFormat>Grand écran</PresentationFormat>
  <Paragraphs>60</Paragraphs>
  <Slides>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Thème Office</vt:lpstr>
      <vt:lpstr>Quality by Design</vt:lpstr>
      <vt:lpstr>Présentation PowerPoint</vt:lpstr>
      <vt:lpstr>Présentation PowerPoint</vt:lpstr>
      <vt:lpstr>Science evaluation criteria</vt:lpstr>
      <vt:lpstr>Remember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Quality by Design</dc:title>
  <dc:creator>DLC VICTOIRE 10</dc:creator>
  <cp:lastModifiedBy>DLC VICTOIRE 10</cp:lastModifiedBy>
  <cp:revision>7</cp:revision>
  <dcterms:created xsi:type="dcterms:W3CDTF">2021-11-02T11:06:55Z</dcterms:created>
  <dcterms:modified xsi:type="dcterms:W3CDTF">2021-11-17T13:14:15Z</dcterms:modified>
</cp:coreProperties>
</file>