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74" r:id="rId3"/>
    <p:sldId id="256" r:id="rId4"/>
    <p:sldId id="257" r:id="rId5"/>
    <p:sldId id="273" r:id="rId6"/>
    <p:sldId id="270" r:id="rId7"/>
    <p:sldId id="268" r:id="rId8"/>
    <p:sldId id="266" r:id="rId9"/>
    <p:sldId id="258" r:id="rId10"/>
    <p:sldId id="269" r:id="rId11"/>
    <p:sldId id="264" r:id="rId12"/>
    <p:sldId id="260" r:id="rId13"/>
    <p:sldId id="263" r:id="rId14"/>
    <p:sldId id="259" r:id="rId15"/>
    <p:sldId id="267" r:id="rId16"/>
    <p:sldId id="272" r:id="rId17"/>
    <p:sldId id="271" r:id="rId18"/>
    <p:sldId id="275" r:id="rId1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27" autoAdjust="0"/>
    <p:restoredTop sz="50000" autoAdjust="0"/>
  </p:normalViewPr>
  <p:slideViewPr>
    <p:cSldViewPr snapToGrid="0" snapToObjects="1">
      <p:cViewPr varScale="1">
        <p:scale>
          <a:sx n="86" d="100"/>
          <a:sy n="86" d="100"/>
        </p:scale>
        <p:origin x="1110" y="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57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98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82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56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9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94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82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55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93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77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77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512EC-B0CD-0345-BE3E-D2D43F0E8333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7C1A4-1182-7546-9B5B-0268F2991D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75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QeYkjHEPtY" TargetMode="External"/><Relationship Id="rId7" Type="http://schemas.openxmlformats.org/officeDocument/2006/relationships/hyperlink" Target="https://youtu.be/W0NWUSy30MM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hyperlink" Target="https://youtu.be/GCw35RKBF70" TargetMode="External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B5644F3-E098-9945-B2B2-AB4D0B5B7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Today’s</a:t>
            </a:r>
            <a:r>
              <a:rPr lang="fr-FR" dirty="0"/>
              <a:t> menu…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AAFCB29-305A-FC4C-82CA-AEFFD901C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Using</a:t>
            </a:r>
            <a:r>
              <a:rPr lang="fr-FR" dirty="0"/>
              <a:t> effective oral communication </a:t>
            </a:r>
            <a:r>
              <a:rPr lang="fr-FR" dirty="0" err="1"/>
              <a:t>strategies</a:t>
            </a:r>
            <a:endParaRPr lang="fr-FR" dirty="0"/>
          </a:p>
          <a:p>
            <a:r>
              <a:rPr lang="fr-FR" dirty="0" err="1"/>
              <a:t>Reviewing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grammar</a:t>
            </a:r>
            <a:r>
              <a:rPr lang="fr-FR" dirty="0"/>
              <a:t> &amp; </a:t>
            </a:r>
            <a:r>
              <a:rPr lang="fr-FR" dirty="0" err="1"/>
              <a:t>vocabulary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8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stories…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r-FR" dirty="0"/>
              <a:t>In the quiz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Read the </a:t>
            </a:r>
            <a:r>
              <a:rPr lang="fr-FR" dirty="0" err="1"/>
              <a:t>texts</a:t>
            </a:r>
            <a:r>
              <a:rPr lang="fr-FR" dirty="0"/>
              <a:t> &amp; </a:t>
            </a:r>
            <a:r>
              <a:rPr lang="fr-FR" dirty="0" err="1"/>
              <a:t>separate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3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texts</a:t>
            </a:r>
            <a:r>
              <a:rPr lang="fr-FR" dirty="0"/>
              <a:t>. </a:t>
            </a:r>
            <a:r>
              <a:rPr lang="fr-FR" dirty="0" err="1"/>
              <a:t>Try</a:t>
            </a:r>
            <a:r>
              <a:rPr lang="fr-FR" dirty="0"/>
              <a:t> to put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correct </a:t>
            </a:r>
            <a:r>
              <a:rPr lang="fr-FR" dirty="0" err="1"/>
              <a:t>order</a:t>
            </a:r>
            <a:r>
              <a:rPr lang="fr-FR" dirty="0"/>
              <a:t>.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Check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answer</a:t>
            </a:r>
            <a:r>
              <a:rPr lang="fr-FR" dirty="0"/>
              <a:t> by </a:t>
            </a:r>
            <a:r>
              <a:rPr lang="fr-FR" dirty="0" err="1"/>
              <a:t>listening</a:t>
            </a:r>
            <a:r>
              <a:rPr lang="fr-FR" dirty="0"/>
              <a:t> to the </a:t>
            </a:r>
            <a:r>
              <a:rPr lang="fr-FR" dirty="0" err="1"/>
              <a:t>video</a:t>
            </a:r>
            <a:r>
              <a:rPr lang="fr-FR" dirty="0"/>
              <a:t>. 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Use the Effective oral communication </a:t>
            </a:r>
            <a:r>
              <a:rPr lang="fr-FR" dirty="0" err="1"/>
              <a:t>strategies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to analyse the </a:t>
            </a:r>
            <a:r>
              <a:rPr lang="fr-FR" dirty="0" err="1"/>
              <a:t>presentation</a:t>
            </a:r>
            <a:r>
              <a:rPr lang="fr-FR" dirty="0"/>
              <a:t>. </a:t>
            </a:r>
            <a:r>
              <a:rPr lang="fr-FR" dirty="0" err="1"/>
              <a:t>Take</a:t>
            </a:r>
            <a:r>
              <a:rPr lang="fr-FR" dirty="0"/>
              <a:t> notes on the communication </a:t>
            </a:r>
            <a:r>
              <a:rPr lang="fr-FR" dirty="0" err="1"/>
              <a:t>strategies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48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5C8C60A6-AF5B-CA43-AE78-A08D8D08B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95" y="1276499"/>
            <a:ext cx="150106" cy="24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20631" rIns="74295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463"/>
          </a:p>
        </p:txBody>
      </p:sp>
      <p:pic>
        <p:nvPicPr>
          <p:cNvPr id="2049" name="Image 1">
            <a:extLst>
              <a:ext uri="{FF2B5EF4-FFF2-40B4-BE49-F238E27FC236}">
                <a16:creationId xmlns:a16="http://schemas.microsoft.com/office/drawing/2014/main" xmlns="" id="{99D2A5D9-43F8-5F46-8D38-B70DBDCC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484" y="904178"/>
            <a:ext cx="1462500" cy="14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EF71A03-E769-9D44-87C8-0C40C539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81" y="906453"/>
            <a:ext cx="6381362" cy="82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20631" rIns="74295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742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195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Darienne</a:t>
            </a:r>
            <a:r>
              <a:rPr lang="en-GB" altLang="fr-FR" sz="19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Myers (UCSF): A Mouse Model to Understand Lupus </a:t>
            </a:r>
          </a:p>
          <a:p>
            <a:pPr algn="just" defTabSz="7429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fr-FR" sz="16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just" defTabSz="742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16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https://youtu.be/kQeYkjHEPtY</a:t>
            </a:r>
            <a:endParaRPr lang="en-GB" altLang="fr-FR" sz="16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AE2F702-0623-5A4D-9D08-C8C492797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488" y="2753339"/>
            <a:ext cx="150106" cy="24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20631" rIns="74295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463"/>
          </a:p>
        </p:txBody>
      </p:sp>
      <p:pic>
        <p:nvPicPr>
          <p:cNvPr id="2052" name="Image 2">
            <a:extLst>
              <a:ext uri="{FF2B5EF4-FFF2-40B4-BE49-F238E27FC236}">
                <a16:creationId xmlns:a16="http://schemas.microsoft.com/office/drawing/2014/main" xmlns="" id="{C7F22C6F-F63A-D14B-A178-D1F98F31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484" y="2704920"/>
            <a:ext cx="1462500" cy="14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ED399FB-666E-BF4F-B1BA-1749134E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51" y="2704576"/>
            <a:ext cx="6634444" cy="112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20631" rIns="74295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742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195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altLang="fr-FR" sz="19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Michele </a:t>
            </a:r>
            <a:r>
              <a:rPr lang="en-GB" altLang="fr-FR" sz="195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LeRoux</a:t>
            </a:r>
            <a:r>
              <a:rPr lang="en-GB" altLang="fr-FR" sz="19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(MIT): Pseudomonas aeruginosa survives with a gut reaction using their T6SS</a:t>
            </a:r>
          </a:p>
          <a:p>
            <a:pPr algn="just" defTabSz="7429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fr-FR" sz="16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just" defTabSz="742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16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https://youtu.be/GCw35RKBF70</a:t>
            </a:r>
            <a:r>
              <a:rPr lang="en-GB" altLang="fr-FR" sz="16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altLang="fr-FR" sz="2925" dirty="0"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3E3F8B47-6F33-614F-86E4-551B3F291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488" y="4498415"/>
            <a:ext cx="150106" cy="24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20631" rIns="74295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463"/>
          </a:p>
        </p:txBody>
      </p:sp>
      <p:pic>
        <p:nvPicPr>
          <p:cNvPr id="2055" name="Image 3">
            <a:extLst>
              <a:ext uri="{FF2B5EF4-FFF2-40B4-BE49-F238E27FC236}">
                <a16:creationId xmlns:a16="http://schemas.microsoft.com/office/drawing/2014/main" xmlns="" id="{9C07EA52-DA33-9045-A67C-32327A249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484" y="4491322"/>
            <a:ext cx="1462500" cy="14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xmlns="" id="{A5F5EF8B-7448-DE4E-92D8-8F69BCE82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51" y="4491323"/>
            <a:ext cx="6226728" cy="112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4295" tIns="20631" rIns="74295" bIns="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742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19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Filipa </a:t>
            </a:r>
            <a:r>
              <a:rPr lang="en-GB" altLang="fr-FR" sz="1950" dirty="0" err="1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Rijo</a:t>
            </a:r>
            <a:r>
              <a:rPr lang="en-GB" altLang="fr-FR" sz="19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-Ferreira (UTSW): Circadian Rhythms of the African Sleeping Sickness Parasite</a:t>
            </a:r>
          </a:p>
          <a:p>
            <a:pPr algn="just" defTabSz="7429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fr-FR" sz="16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7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just" defTabSz="742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16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https://youtu.be/W0NWUSy30MM</a:t>
            </a:r>
            <a:endParaRPr lang="en-GB" altLang="fr-FR" sz="2925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6DA55D2D-B304-1940-8228-DED690FD8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657618"/>
              </p:ext>
            </p:extLst>
          </p:nvPr>
        </p:nvGraphicFramePr>
        <p:xfrm>
          <a:off x="291791" y="728698"/>
          <a:ext cx="9322420" cy="5818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551">
                  <a:extLst>
                    <a:ext uri="{9D8B030D-6E8A-4147-A177-3AD203B41FA5}">
                      <a16:colId xmlns:a16="http://schemas.microsoft.com/office/drawing/2014/main" xmlns="" val="2411164459"/>
                    </a:ext>
                  </a:extLst>
                </a:gridCol>
                <a:gridCol w="1048215">
                  <a:extLst>
                    <a:ext uri="{9D8B030D-6E8A-4147-A177-3AD203B41FA5}">
                      <a16:colId xmlns:a16="http://schemas.microsoft.com/office/drawing/2014/main" xmlns="" val="740513036"/>
                    </a:ext>
                  </a:extLst>
                </a:gridCol>
                <a:gridCol w="1596185">
                  <a:extLst>
                    <a:ext uri="{9D8B030D-6E8A-4147-A177-3AD203B41FA5}">
                      <a16:colId xmlns:a16="http://schemas.microsoft.com/office/drawing/2014/main" xmlns="" val="2590678480"/>
                    </a:ext>
                  </a:extLst>
                </a:gridCol>
                <a:gridCol w="2044490">
                  <a:extLst>
                    <a:ext uri="{9D8B030D-6E8A-4147-A177-3AD203B41FA5}">
                      <a16:colId xmlns:a16="http://schemas.microsoft.com/office/drawing/2014/main" xmlns="" val="3860972927"/>
                    </a:ext>
                  </a:extLst>
                </a:gridCol>
                <a:gridCol w="2044489">
                  <a:extLst>
                    <a:ext uri="{9D8B030D-6E8A-4147-A177-3AD203B41FA5}">
                      <a16:colId xmlns:a16="http://schemas.microsoft.com/office/drawing/2014/main" xmlns="" val="808676322"/>
                    </a:ext>
                  </a:extLst>
                </a:gridCol>
                <a:gridCol w="2044490">
                  <a:extLst>
                    <a:ext uri="{9D8B030D-6E8A-4147-A177-3AD203B41FA5}">
                      <a16:colId xmlns:a16="http://schemas.microsoft.com/office/drawing/2014/main" xmlns="" val="4268484916"/>
                    </a:ext>
                  </a:extLst>
                </a:gridCol>
              </a:tblGrid>
              <a:tr h="158542">
                <a:tc>
                  <a:txBody>
                    <a:bodyPr/>
                    <a:lstStyle/>
                    <a:p>
                      <a:pPr marR="24130"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CODE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marR="24130"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STRATEGY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DEFINITION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EXAMPLES (quote or paraphrase)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3219102"/>
                  </a:ext>
                </a:extLst>
              </a:tr>
              <a:tr h="483249">
                <a:tc>
                  <a:txBody>
                    <a:bodyPr/>
                    <a:lstStyle/>
                    <a:p>
                      <a:pPr marR="24130"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[1]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marR="24130"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pre-focusing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leading into the research topic with an easy to understand hook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579264623"/>
                  </a:ext>
                </a:extLst>
              </a:tr>
              <a:tr h="436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[2]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storytelling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telling a story related to the research topic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2083280967"/>
                  </a:ext>
                </a:extLst>
              </a:tr>
              <a:tr h="436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[3]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question-raising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asking direct questions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4066161985"/>
                  </a:ext>
                </a:extLst>
              </a:tr>
              <a:tr h="436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[4]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rapport-building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connecting / identifying with your audience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3837569879"/>
                  </a:ext>
                </a:extLst>
              </a:tr>
              <a:tr h="48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[5]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using metaphor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comparing scientific concepts to non-scientific concepts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1520763212"/>
                  </a:ext>
                </a:extLst>
              </a:tr>
              <a:tr h="48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[6]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signposting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using expressions to direct your audience’s attention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2129085351"/>
                  </a:ext>
                </a:extLst>
              </a:tr>
              <a:tr h="436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[7]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defining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explaining the meaning or origin of terms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2651804955"/>
                  </a:ext>
                </a:extLst>
              </a:tr>
              <a:tr h="436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[8]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paraphrasing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explaining concepts in alternative terms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340704075"/>
                  </a:ext>
                </a:extLst>
              </a:tr>
              <a:tr h="48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[9]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transitioning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showing that you are moving from one idea to the next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1689122942"/>
                  </a:ext>
                </a:extLst>
              </a:tr>
              <a:tr h="48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[10]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highlighting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drawing the audience’s attention to important ideas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:a16="http://schemas.microsoft.com/office/drawing/2014/main" xmlns="" val="712065933"/>
                  </a:ext>
                </a:extLst>
              </a:tr>
              <a:tr h="4503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[11]</a:t>
                      </a: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recapping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repeating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 </a:t>
                      </a:r>
                      <a:r>
                        <a:rPr lang="fr-F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summarising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has </a:t>
                      </a:r>
                      <a:r>
                        <a:rPr lang="fr-F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already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been </a:t>
                      </a:r>
                      <a:r>
                        <a:rPr lang="fr-F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said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81925492"/>
                  </a:ext>
                </a:extLst>
              </a:tr>
              <a:tr h="4503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[12]</a:t>
                      </a: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illustrating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giving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examples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46138308"/>
                  </a:ext>
                </a:extLst>
              </a:tr>
            </a:tbl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xmlns="" id="{26849F34-E0F1-FB49-A4B8-5900B4C51AF1}"/>
              </a:ext>
            </a:extLst>
          </p:cNvPr>
          <p:cNvSpPr txBox="1">
            <a:spLocks/>
          </p:cNvSpPr>
          <p:nvPr/>
        </p:nvSpPr>
        <p:spPr>
          <a:xfrm>
            <a:off x="291791" y="289935"/>
            <a:ext cx="9322420" cy="529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Effective Oral Communication </a:t>
            </a:r>
            <a:r>
              <a:rPr lang="fr-FR" sz="3200" dirty="0" err="1"/>
              <a:t>Strategies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1108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352F16-1FE3-A84D-A935-D2220A34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Over to </a:t>
            </a:r>
            <a:r>
              <a:rPr lang="fr-FR" dirty="0" err="1"/>
              <a:t>you</a:t>
            </a:r>
            <a:r>
              <a:rPr lang="fr-FR" dirty="0"/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7159854-3E09-3E4B-9824-8BF7F13EA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E" dirty="0"/>
              <a:t>Plan the script/keywords for the opening 3-4 minutes of your presentation.</a:t>
            </a:r>
          </a:p>
          <a:p>
            <a:r>
              <a:rPr lang="en-IE" dirty="0"/>
              <a:t>Use the strategies grid to guide you.</a:t>
            </a:r>
          </a:p>
          <a:p>
            <a:r>
              <a:rPr lang="en-IE" dirty="0"/>
              <a:t>What are the questions you will answer in your introduction?</a:t>
            </a:r>
          </a:p>
          <a:p>
            <a:pPr lvl="1"/>
            <a:r>
              <a:rPr lang="en-IE" dirty="0"/>
              <a:t>What is the background to this science?</a:t>
            </a:r>
          </a:p>
          <a:p>
            <a:pPr lvl="1"/>
            <a:r>
              <a:rPr lang="en-IE" dirty="0"/>
              <a:t>Why is this science research important?</a:t>
            </a:r>
          </a:p>
          <a:p>
            <a:pPr lvl="1"/>
            <a:r>
              <a:rPr lang="en-IE" dirty="0"/>
              <a:t>How is this science applied/important to our everyday lives/pure research/fundamental science?</a:t>
            </a:r>
          </a:p>
          <a:p>
            <a:pPr lvl="1"/>
            <a:r>
              <a:rPr lang="en-IE" dirty="0"/>
              <a:t>How would you define / explain the key concepts? What examples would you give to illustrate the idea?</a:t>
            </a:r>
          </a:p>
          <a:p>
            <a:pPr lvl="1"/>
            <a:r>
              <a:rPr lang="en-IE" dirty="0"/>
              <a:t>What research has already been done in this area? What do we already know? How was this found?</a:t>
            </a:r>
          </a:p>
          <a:p>
            <a:pPr lvl="1"/>
            <a:r>
              <a:rPr lang="en-IE" dirty="0"/>
              <a:t>What do we not know? What is the gap in the knowledge? What do you plan to do to try to fill this gap?</a:t>
            </a:r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1876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C5F3D3-ACAC-FC4A-AD0A-537876C8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Oral </a:t>
            </a:r>
            <a:r>
              <a:rPr lang="fr-FR" dirty="0" err="1"/>
              <a:t>Presentation</a:t>
            </a:r>
            <a:r>
              <a:rPr lang="fr-FR" dirty="0"/>
              <a:t> Guidelines</a:t>
            </a:r>
          </a:p>
        </p:txBody>
      </p:sp>
    </p:spTree>
    <p:extLst>
      <p:ext uri="{BB962C8B-B14F-4D97-AF65-F5344CB8AC3E}">
        <p14:creationId xmlns:p14="http://schemas.microsoft.com/office/powerpoint/2010/main" val="22581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Homework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Send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propsal</a:t>
            </a:r>
            <a:r>
              <a:rPr lang="fr-FR" dirty="0"/>
              <a:t> / abstract </a:t>
            </a:r>
            <a:r>
              <a:rPr lang="fr-FR" dirty="0" err="1"/>
              <a:t>before</a:t>
            </a:r>
            <a:r>
              <a:rPr lang="fr-FR" dirty="0"/>
              <a:t> Tuesday 19 </a:t>
            </a:r>
            <a:r>
              <a:rPr lang="fr-FR" dirty="0" err="1"/>
              <a:t>Nov</a:t>
            </a:r>
            <a:endParaRPr lang="fr-FR" dirty="0"/>
          </a:p>
          <a:p>
            <a:r>
              <a:rPr lang="fr-FR" dirty="0"/>
              <a:t>Have </a:t>
            </a:r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for 20 </a:t>
            </a:r>
            <a:r>
              <a:rPr lang="fr-FR" dirty="0" err="1"/>
              <a:t>Nov</a:t>
            </a:r>
            <a:r>
              <a:rPr lang="fr-FR" dirty="0"/>
              <a:t> to practice</a:t>
            </a:r>
          </a:p>
        </p:txBody>
      </p:sp>
    </p:spTree>
    <p:extLst>
      <p:ext uri="{BB962C8B-B14F-4D97-AF65-F5344CB8AC3E}">
        <p14:creationId xmlns:p14="http://schemas.microsoft.com/office/powerpoint/2010/main" val="11990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A0D72E-136A-854B-B764-4C78AC442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Difficult 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C7C9497-8086-FF45-9279-ED215A705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Why do interviewers ask difficult questions?</a:t>
            </a:r>
          </a:p>
          <a:p>
            <a:r>
              <a:rPr lang="en-IE" dirty="0"/>
              <a:t>What difficult questions might interviewers ask?</a:t>
            </a:r>
          </a:p>
          <a:p>
            <a:r>
              <a:rPr lang="en-IE" dirty="0"/>
              <a:t>How can they find out what you are like as a person?</a:t>
            </a:r>
          </a:p>
          <a:p>
            <a:pPr lvl="1"/>
            <a:r>
              <a:rPr lang="en-IE" dirty="0"/>
              <a:t>Your personality</a:t>
            </a:r>
          </a:p>
          <a:p>
            <a:pPr lvl="1"/>
            <a:r>
              <a:rPr lang="en-IE" dirty="0"/>
              <a:t>How do you deal with stress?</a:t>
            </a:r>
          </a:p>
          <a:p>
            <a:pPr lvl="1"/>
            <a:r>
              <a:rPr lang="en-IE" dirty="0"/>
              <a:t>What are you like as a colleague?</a:t>
            </a:r>
          </a:p>
          <a:p>
            <a:pPr lvl="1"/>
            <a:r>
              <a:rPr lang="en-IE" dirty="0"/>
              <a:t>How will you deal </a:t>
            </a:r>
            <a:r>
              <a:rPr lang="en-IE"/>
              <a:t>with responsibility?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8400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31D1F59-0FAC-AB46-A7DB-49A2365D7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Your job application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2032966-4E9D-3147-9688-B96089546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E" dirty="0"/>
              <a:t>Tell me about yourself.</a:t>
            </a:r>
          </a:p>
          <a:p>
            <a:r>
              <a:rPr lang="en-IE" dirty="0"/>
              <a:t>Why did you choose this particular job? </a:t>
            </a:r>
          </a:p>
          <a:p>
            <a:r>
              <a:rPr lang="en-IE" dirty="0"/>
              <a:t>Why did you choose this particular company?</a:t>
            </a:r>
          </a:p>
          <a:p>
            <a:r>
              <a:rPr lang="en-IE" dirty="0"/>
              <a:t>What knowledge &amp; skills do you have that match this job?</a:t>
            </a:r>
          </a:p>
          <a:p>
            <a:r>
              <a:rPr lang="en-IE" dirty="0"/>
              <a:t>Why do you think you are the best person for this job? We have 7 other students with a master’s in regulatory affairs, so why should we choose you?</a:t>
            </a:r>
          </a:p>
          <a:p>
            <a:r>
              <a:rPr lang="en-IE" dirty="0"/>
              <a:t>What are your strengths and weaknesses</a:t>
            </a:r>
            <a:r>
              <a:rPr lang="en-IE" dirty="0" smtClean="0"/>
              <a:t>?</a:t>
            </a:r>
          </a:p>
          <a:p>
            <a:r>
              <a:rPr lang="en-IE" dirty="0" smtClean="0"/>
              <a:t>How would you imagine a working day in our department?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485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Possible </a:t>
            </a:r>
            <a:r>
              <a:rPr lang="fr-FR" dirty="0" err="1" smtClean="0"/>
              <a:t>Presentation</a:t>
            </a:r>
            <a:r>
              <a:rPr lang="fr-FR" dirty="0" smtClean="0"/>
              <a:t> structure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Present the company / yourself</a:t>
            </a:r>
          </a:p>
          <a:p>
            <a:r>
              <a:rPr lang="en-US" dirty="0" smtClean="0"/>
              <a:t>Present the job</a:t>
            </a:r>
          </a:p>
          <a:p>
            <a:r>
              <a:rPr lang="en-US" dirty="0" smtClean="0"/>
              <a:t>How your skills &amp; experience match the job</a:t>
            </a:r>
          </a:p>
          <a:p>
            <a:r>
              <a:rPr lang="en-US" dirty="0" smtClean="0"/>
              <a:t>How will you make yourself stand out?</a:t>
            </a:r>
          </a:p>
          <a:p>
            <a:pPr lvl="1"/>
            <a:r>
              <a:rPr lang="en-US" dirty="0" smtClean="0"/>
              <a:t>Examples / stories / experience / presentation structure</a:t>
            </a:r>
          </a:p>
          <a:p>
            <a:pPr lvl="1"/>
            <a:r>
              <a:rPr lang="en-US" dirty="0" smtClean="0"/>
              <a:t>What’s so special about this master’s? How does it make you different? What have you gained from doing it?</a:t>
            </a:r>
          </a:p>
          <a:p>
            <a:pPr lvl="1"/>
            <a:r>
              <a:rPr lang="en-US" dirty="0" smtClean="0"/>
              <a:t>Personality traits: reliable, curious, rigorous </a:t>
            </a:r>
            <a:r>
              <a:rPr lang="en-US" dirty="0" smtClean="0">
                <a:sym typeface="Wingdings" panose="05000000000000000000" pitchFamily="2" charset="2"/>
              </a:rPr>
              <a:t> be able to justify, give examples</a:t>
            </a:r>
          </a:p>
          <a:p>
            <a:r>
              <a:rPr lang="en-US" smtClean="0">
                <a:sym typeface="Wingdings" panose="05000000000000000000" pitchFamily="2" charset="2"/>
              </a:rPr>
              <a:t>Upload CV &amp; job ad </a:t>
            </a:r>
            <a:r>
              <a:rPr lang="en-US" dirty="0" smtClean="0">
                <a:sym typeface="Wingdings" panose="05000000000000000000" pitchFamily="2" charset="2"/>
              </a:rPr>
              <a:t>to </a:t>
            </a:r>
            <a:r>
              <a:rPr lang="en-US" dirty="0" err="1" smtClean="0">
                <a:sym typeface="Wingdings" panose="05000000000000000000" pitchFamily="2" charset="2"/>
              </a:rPr>
              <a:t>formatoile</a:t>
            </a:r>
            <a:r>
              <a:rPr lang="en-US" dirty="0" smtClean="0">
                <a:sym typeface="Wingdings" panose="05000000000000000000" pitchFamily="2" charset="2"/>
              </a:rPr>
              <a:t> before by Monday evening 13/12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Standing </a:t>
            </a:r>
            <a:r>
              <a:rPr lang="fr-FR" dirty="0" err="1" smtClean="0"/>
              <a:t>stairs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Where</a:t>
            </a:r>
            <a:r>
              <a:rPr lang="fr-FR" dirty="0" smtClean="0"/>
              <a:t> do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yourself</a:t>
            </a:r>
            <a:r>
              <a:rPr lang="fr-FR" dirty="0" smtClean="0"/>
              <a:t> in 10 </a:t>
            </a:r>
            <a:r>
              <a:rPr lang="fr-FR" dirty="0" err="1" smtClean="0"/>
              <a:t>years</a:t>
            </a:r>
            <a:r>
              <a:rPr lang="fr-FR" dirty="0" smtClean="0"/>
              <a:t> time?</a:t>
            </a:r>
          </a:p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biggest</a:t>
            </a:r>
            <a:r>
              <a:rPr lang="fr-FR" dirty="0" smtClean="0"/>
              <a:t> </a:t>
            </a:r>
            <a:r>
              <a:rPr lang="fr-FR" dirty="0" err="1" smtClean="0"/>
              <a:t>weakness</a:t>
            </a:r>
            <a:r>
              <a:rPr lang="fr-FR" dirty="0" smtClean="0"/>
              <a:t>?</a:t>
            </a:r>
          </a:p>
          <a:p>
            <a:r>
              <a:rPr lang="fr-FR" dirty="0" smtClean="0"/>
              <a:t>How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friends</a:t>
            </a:r>
            <a:r>
              <a:rPr lang="fr-FR" dirty="0" smtClean="0"/>
              <a:t> </a:t>
            </a:r>
            <a:r>
              <a:rPr lang="fr-FR" dirty="0" err="1" smtClean="0"/>
              <a:t>describe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?</a:t>
            </a:r>
          </a:p>
          <a:p>
            <a:r>
              <a:rPr lang="fr-FR" dirty="0" err="1" smtClean="0"/>
              <a:t>What</a:t>
            </a:r>
            <a:r>
              <a:rPr lang="fr-FR" dirty="0" smtClean="0"/>
              <a:t> are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proud</a:t>
            </a:r>
            <a:r>
              <a:rPr lang="fr-FR" dirty="0" smtClean="0"/>
              <a:t> of? &amp; </a:t>
            </a:r>
            <a:r>
              <a:rPr lang="fr-FR" dirty="0" err="1" smtClean="0"/>
              <a:t>Why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08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BE32A20-82C7-7A4D-A1FD-6B5042704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4965" y="1489075"/>
            <a:ext cx="10325797" cy="1939925"/>
          </a:xfrm>
        </p:spPr>
        <p:txBody>
          <a:bodyPr>
            <a:normAutofit/>
          </a:bodyPr>
          <a:lstStyle/>
          <a:p>
            <a:r>
              <a:rPr lang="fr-FR" sz="4388" dirty="0"/>
              <a:t>Effective Oral Communication </a:t>
            </a:r>
            <a:r>
              <a:rPr lang="fr-FR" sz="4388" dirty="0" err="1"/>
              <a:t>Strategies</a:t>
            </a:r>
            <a:endParaRPr lang="fr-FR" sz="4388" dirty="0"/>
          </a:p>
        </p:txBody>
      </p:sp>
    </p:spTree>
    <p:extLst>
      <p:ext uri="{BB962C8B-B14F-4D97-AF65-F5344CB8AC3E}">
        <p14:creationId xmlns:p14="http://schemas.microsoft.com/office/powerpoint/2010/main" val="125937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23EA4CB-FC5B-0641-9FC8-9FD0DB6A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501493"/>
          </a:xfrm>
        </p:spPr>
        <p:txBody>
          <a:bodyPr>
            <a:normAutofit/>
          </a:bodyPr>
          <a:lstStyle/>
          <a:p>
            <a:r>
              <a:rPr lang="fr-FR" sz="2925" dirty="0" err="1"/>
              <a:t>Think</a:t>
            </a:r>
            <a:r>
              <a:rPr lang="fr-FR" sz="2925" dirty="0"/>
              <a:t> about the </a:t>
            </a:r>
            <a:r>
              <a:rPr lang="fr-FR" sz="2925" dirty="0" err="1"/>
              <a:t>presentations</a:t>
            </a:r>
            <a:r>
              <a:rPr lang="fr-FR" sz="2925" dirty="0"/>
              <a:t> / </a:t>
            </a:r>
            <a:r>
              <a:rPr lang="fr-FR" sz="2925" dirty="0" err="1"/>
              <a:t>talks</a:t>
            </a:r>
            <a:r>
              <a:rPr lang="fr-FR" sz="2925" dirty="0"/>
              <a:t> </a:t>
            </a:r>
            <a:r>
              <a:rPr lang="fr-FR" sz="2925" dirty="0" err="1"/>
              <a:t>you</a:t>
            </a:r>
            <a:r>
              <a:rPr lang="fr-FR" sz="2925" dirty="0"/>
              <a:t> have </a:t>
            </a:r>
            <a:r>
              <a:rPr lang="fr-FR" sz="2925" dirty="0" err="1"/>
              <a:t>seen</a:t>
            </a:r>
            <a:endParaRPr lang="fr-FR" sz="2925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70E33D9-6636-164C-A99B-18016478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115217"/>
            <a:ext cx="8543925" cy="1325563"/>
          </a:xfrm>
        </p:spPr>
        <p:txBody>
          <a:bodyPr>
            <a:normAutofit lnSpcReduction="10000"/>
          </a:bodyPr>
          <a:lstStyle/>
          <a:p>
            <a:r>
              <a:rPr lang="fr-FR" sz="2400" dirty="0" err="1"/>
              <a:t>What</a:t>
            </a:r>
            <a:r>
              <a:rPr lang="fr-FR" sz="2400" dirty="0"/>
              <a:t> do the good speakers do? </a:t>
            </a:r>
          </a:p>
          <a:p>
            <a:r>
              <a:rPr lang="fr-FR" sz="2400" dirty="0" err="1"/>
              <a:t>What</a:t>
            </a:r>
            <a:r>
              <a:rPr lang="fr-FR" sz="2400" dirty="0"/>
              <a:t> do the </a:t>
            </a:r>
            <a:r>
              <a:rPr lang="fr-FR" sz="2400" dirty="0" err="1"/>
              <a:t>bad</a:t>
            </a:r>
            <a:r>
              <a:rPr lang="fr-FR" sz="2400" dirty="0"/>
              <a:t> speakers do?</a:t>
            </a:r>
          </a:p>
          <a:p>
            <a:r>
              <a:rPr lang="fr-FR" sz="2400" dirty="0" err="1"/>
              <a:t>Make</a:t>
            </a:r>
            <a:r>
              <a:rPr lang="fr-FR" sz="2400" dirty="0"/>
              <a:t> a </a:t>
            </a:r>
            <a:r>
              <a:rPr lang="fr-FR" sz="2400" dirty="0" err="1"/>
              <a:t>list</a:t>
            </a:r>
            <a:r>
              <a:rPr lang="fr-FR" sz="2400" dirty="0"/>
              <a:t>: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C6E681C0-47EB-DF40-9231-FD7683DF6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710145"/>
              </p:ext>
            </p:extLst>
          </p:nvPr>
        </p:nvGraphicFramePr>
        <p:xfrm>
          <a:off x="681037" y="2440779"/>
          <a:ext cx="8695438" cy="40520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7719">
                  <a:extLst>
                    <a:ext uri="{9D8B030D-6E8A-4147-A177-3AD203B41FA5}">
                      <a16:colId xmlns:a16="http://schemas.microsoft.com/office/drawing/2014/main" xmlns="" val="1481652462"/>
                    </a:ext>
                  </a:extLst>
                </a:gridCol>
                <a:gridCol w="4347719">
                  <a:extLst>
                    <a:ext uri="{9D8B030D-6E8A-4147-A177-3AD203B41FA5}">
                      <a16:colId xmlns:a16="http://schemas.microsoft.com/office/drawing/2014/main" xmlns="" val="2652504479"/>
                    </a:ext>
                  </a:extLst>
                </a:gridCol>
              </a:tblGrid>
              <a:tr h="480183">
                <a:tc>
                  <a:txBody>
                    <a:bodyPr/>
                    <a:lstStyle/>
                    <a:p>
                      <a:r>
                        <a:rPr lang="fr-FR" dirty="0"/>
                        <a:t>Effective </a:t>
                      </a:r>
                      <a:r>
                        <a:rPr lang="fr-FR" dirty="0" err="1"/>
                        <a:t>Strategies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Ineffective </a:t>
                      </a:r>
                      <a:r>
                        <a:rPr lang="fr-FR" dirty="0" err="1"/>
                        <a:t>strategies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8735623"/>
                  </a:ext>
                </a:extLst>
              </a:tr>
              <a:tr h="357191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554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7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23EA4CB-FC5B-0641-9FC8-9FD0DB6A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501493"/>
          </a:xfrm>
        </p:spPr>
        <p:txBody>
          <a:bodyPr>
            <a:normAutofit/>
          </a:bodyPr>
          <a:lstStyle/>
          <a:p>
            <a:r>
              <a:rPr lang="fr-FR" sz="2925" dirty="0" err="1"/>
              <a:t>Think</a:t>
            </a:r>
            <a:r>
              <a:rPr lang="fr-FR" sz="2925" dirty="0"/>
              <a:t> about the </a:t>
            </a:r>
            <a:r>
              <a:rPr lang="fr-FR" sz="2925" dirty="0" err="1"/>
              <a:t>presentations</a:t>
            </a:r>
            <a:r>
              <a:rPr lang="fr-FR" sz="2925" dirty="0"/>
              <a:t> / </a:t>
            </a:r>
            <a:r>
              <a:rPr lang="fr-FR" sz="2925" dirty="0" err="1"/>
              <a:t>talks</a:t>
            </a:r>
            <a:r>
              <a:rPr lang="fr-FR" sz="2925" dirty="0"/>
              <a:t> </a:t>
            </a:r>
            <a:r>
              <a:rPr lang="fr-FR" sz="2925" dirty="0" err="1"/>
              <a:t>you</a:t>
            </a:r>
            <a:r>
              <a:rPr lang="fr-FR" sz="2925" dirty="0"/>
              <a:t> have </a:t>
            </a:r>
            <a:r>
              <a:rPr lang="fr-FR" sz="2925" dirty="0" err="1"/>
              <a:t>seen</a:t>
            </a:r>
            <a:endParaRPr lang="fr-FR" sz="2925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70E33D9-6636-164C-A99B-18016478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115217"/>
            <a:ext cx="8543925" cy="1325563"/>
          </a:xfrm>
        </p:spPr>
        <p:txBody>
          <a:bodyPr>
            <a:normAutofit lnSpcReduction="10000"/>
          </a:bodyPr>
          <a:lstStyle/>
          <a:p>
            <a:r>
              <a:rPr lang="fr-FR" sz="2400" dirty="0" err="1"/>
              <a:t>What</a:t>
            </a:r>
            <a:r>
              <a:rPr lang="fr-FR" sz="2400" dirty="0"/>
              <a:t> do the good speakers do? </a:t>
            </a:r>
          </a:p>
          <a:p>
            <a:r>
              <a:rPr lang="fr-FR" sz="2400" dirty="0" err="1"/>
              <a:t>What</a:t>
            </a:r>
            <a:r>
              <a:rPr lang="fr-FR" sz="2400" dirty="0"/>
              <a:t> do the </a:t>
            </a:r>
            <a:r>
              <a:rPr lang="fr-FR" sz="2400" dirty="0" err="1"/>
              <a:t>bad</a:t>
            </a:r>
            <a:r>
              <a:rPr lang="fr-FR" sz="2400" dirty="0"/>
              <a:t> speakers do?</a:t>
            </a:r>
          </a:p>
          <a:p>
            <a:r>
              <a:rPr lang="fr-FR" sz="2400" dirty="0" err="1"/>
              <a:t>Make</a:t>
            </a:r>
            <a:r>
              <a:rPr lang="fr-FR" sz="2400" dirty="0"/>
              <a:t> a </a:t>
            </a:r>
            <a:r>
              <a:rPr lang="fr-FR" sz="2400" dirty="0" err="1"/>
              <a:t>list</a:t>
            </a:r>
            <a:r>
              <a:rPr lang="fr-FR" sz="2400" dirty="0"/>
              <a:t>: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C6E681C0-47EB-DF40-9231-FD7683DF609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1037" y="2440779"/>
          <a:ext cx="8695438" cy="41377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7719">
                  <a:extLst>
                    <a:ext uri="{9D8B030D-6E8A-4147-A177-3AD203B41FA5}">
                      <a16:colId xmlns:a16="http://schemas.microsoft.com/office/drawing/2014/main" xmlns="" val="1481652462"/>
                    </a:ext>
                  </a:extLst>
                </a:gridCol>
                <a:gridCol w="4347719">
                  <a:extLst>
                    <a:ext uri="{9D8B030D-6E8A-4147-A177-3AD203B41FA5}">
                      <a16:colId xmlns:a16="http://schemas.microsoft.com/office/drawing/2014/main" xmlns="" val="2652504479"/>
                    </a:ext>
                  </a:extLst>
                </a:gridCol>
              </a:tblGrid>
              <a:tr h="480183">
                <a:tc>
                  <a:txBody>
                    <a:bodyPr/>
                    <a:lstStyle/>
                    <a:p>
                      <a:r>
                        <a:rPr lang="fr-FR" dirty="0"/>
                        <a:t>Effective </a:t>
                      </a:r>
                      <a:r>
                        <a:rPr lang="fr-FR" dirty="0" err="1"/>
                        <a:t>Strategies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Ineffective </a:t>
                      </a:r>
                      <a:r>
                        <a:rPr lang="fr-FR" dirty="0" err="1"/>
                        <a:t>strategies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8735623"/>
                  </a:ext>
                </a:extLst>
              </a:tr>
              <a:tr h="357191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 err="1"/>
                        <a:t>Illustrate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what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they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say</a:t>
                      </a:r>
                      <a:r>
                        <a:rPr lang="fr-FR" dirty="0"/>
                        <a:t>: </a:t>
                      </a:r>
                      <a:r>
                        <a:rPr lang="fr-FR" dirty="0" err="1"/>
                        <a:t>pictures</a:t>
                      </a:r>
                      <a:r>
                        <a:rPr lang="fr-FR" dirty="0"/>
                        <a:t>, </a:t>
                      </a:r>
                      <a:r>
                        <a:rPr lang="fr-FR" dirty="0" err="1"/>
                        <a:t>videos</a:t>
                      </a:r>
                      <a:r>
                        <a:rPr lang="fr-FR" baseline="0" dirty="0"/>
                        <a:t> </a:t>
                      </a:r>
                      <a:r>
                        <a:rPr lang="mr-IN" baseline="0" dirty="0"/>
                        <a:t>–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easier</a:t>
                      </a:r>
                      <a:r>
                        <a:rPr lang="fr-FR" baseline="0" dirty="0"/>
                        <a:t> to </a:t>
                      </a:r>
                      <a:r>
                        <a:rPr lang="fr-FR" baseline="0" dirty="0" err="1"/>
                        <a:t>follow</a:t>
                      </a:r>
                      <a:r>
                        <a:rPr lang="fr-FR" baseline="0" dirty="0"/>
                        <a:t>, </a:t>
                      </a:r>
                      <a:r>
                        <a:rPr lang="fr-FR" baseline="0" dirty="0" err="1"/>
                        <a:t>helps</a:t>
                      </a:r>
                      <a:r>
                        <a:rPr lang="fr-FR" baseline="0" dirty="0"/>
                        <a:t> to focus on message, </a:t>
                      </a:r>
                      <a:r>
                        <a:rPr lang="fr-FR" baseline="0" dirty="0" err="1"/>
                        <a:t>helps</a:t>
                      </a:r>
                      <a:r>
                        <a:rPr lang="fr-FR" baseline="0" dirty="0"/>
                        <a:t> us to visualise the </a:t>
                      </a:r>
                      <a:r>
                        <a:rPr lang="fr-FR" baseline="0" dirty="0" err="1"/>
                        <a:t>idea</a:t>
                      </a:r>
                      <a:r>
                        <a:rPr lang="fr-FR" baseline="0" dirty="0"/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/>
                        <a:t>Keywords/phrases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err="1"/>
                        <a:t>Speak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at</a:t>
                      </a:r>
                      <a:r>
                        <a:rPr lang="fr-FR" baseline="0" dirty="0"/>
                        <a:t> the right pace/</a:t>
                      </a:r>
                      <a:r>
                        <a:rPr lang="fr-FR" baseline="0" dirty="0" err="1"/>
                        <a:t>rhythm</a:t>
                      </a:r>
                      <a:r>
                        <a:rPr lang="fr-FR" baseline="0" dirty="0"/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err="1"/>
                        <a:t>Clear</a:t>
                      </a:r>
                      <a:r>
                        <a:rPr lang="fr-FR" baseline="0" dirty="0"/>
                        <a:t> speech, </a:t>
                      </a:r>
                      <a:r>
                        <a:rPr lang="fr-FR" baseline="0" dirty="0" err="1"/>
                        <a:t>pronunciation</a:t>
                      </a:r>
                      <a:endParaRPr lang="fr-FR" baseline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/>
                        <a:t>Use </a:t>
                      </a:r>
                      <a:r>
                        <a:rPr lang="fr-FR" baseline="0" dirty="0" err="1"/>
                        <a:t>examples</a:t>
                      </a:r>
                      <a:endParaRPr lang="fr-FR" baseline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/>
                        <a:t>Intonation / </a:t>
                      </a:r>
                      <a:r>
                        <a:rPr lang="fr-FR" baseline="0" dirty="0" err="1"/>
                        <a:t>meaning</a:t>
                      </a:r>
                      <a:r>
                        <a:rPr lang="fr-FR" baseline="0" dirty="0"/>
                        <a:t> / </a:t>
                      </a:r>
                      <a:r>
                        <a:rPr lang="fr-FR" baseline="0" dirty="0" err="1"/>
                        <a:t>teaching</a:t>
                      </a:r>
                      <a:r>
                        <a:rPr lang="fr-FR" baseline="0" dirty="0"/>
                        <a:t> / </a:t>
                      </a:r>
                      <a:r>
                        <a:rPr lang="fr-FR" baseline="0" dirty="0" err="1"/>
                        <a:t>explaining</a:t>
                      </a:r>
                      <a:endParaRPr lang="fr-FR" baseline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err="1"/>
                        <a:t>Adapt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your</a:t>
                      </a:r>
                      <a:r>
                        <a:rPr lang="fr-FR" baseline="0" dirty="0"/>
                        <a:t> speech to </a:t>
                      </a:r>
                      <a:r>
                        <a:rPr lang="fr-FR" baseline="0" dirty="0" err="1"/>
                        <a:t>your</a:t>
                      </a:r>
                      <a:r>
                        <a:rPr lang="fr-FR" baseline="0" dirty="0"/>
                        <a:t> audience: </a:t>
                      </a:r>
                      <a:r>
                        <a:rPr lang="fr-FR" baseline="0" dirty="0" err="1"/>
                        <a:t>common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words</a:t>
                      </a:r>
                      <a:r>
                        <a:rPr lang="fr-FR" baseline="0" dirty="0"/>
                        <a:t>, </a:t>
                      </a:r>
                      <a:r>
                        <a:rPr lang="fr-FR" baseline="0" dirty="0" err="1"/>
                        <a:t>vulgarised</a:t>
                      </a:r>
                      <a:r>
                        <a:rPr lang="fr-FR" baseline="0" dirty="0"/>
                        <a:t> the info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/>
                        <a:t>Good posture: Standing straight, </a:t>
                      </a:r>
                      <a:r>
                        <a:rPr lang="fr-FR" baseline="0" dirty="0" err="1"/>
                        <a:t>smiling</a:t>
                      </a:r>
                      <a:r>
                        <a:rPr lang="fr-FR" baseline="0" dirty="0"/>
                        <a:t>, </a:t>
                      </a:r>
                      <a:r>
                        <a:rPr lang="fr-FR" baseline="0" dirty="0" err="1"/>
                        <a:t>dynamic</a:t>
                      </a:r>
                      <a:r>
                        <a:rPr lang="fr-FR" baseline="0" dirty="0"/>
                        <a:t> but </a:t>
                      </a:r>
                      <a:r>
                        <a:rPr lang="fr-FR" baseline="0" dirty="0" err="1"/>
                        <a:t>at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ease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 err="1"/>
                        <a:t>Don’t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overload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with</a:t>
                      </a:r>
                      <a:r>
                        <a:rPr lang="fr-FR" dirty="0"/>
                        <a:t> info / select </a:t>
                      </a:r>
                      <a:r>
                        <a:rPr lang="fr-FR" dirty="0" err="1"/>
                        <a:t>what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is</a:t>
                      </a:r>
                      <a:r>
                        <a:rPr lang="fr-FR" baseline="0" dirty="0"/>
                        <a:t> important </a:t>
                      </a:r>
                      <a:r>
                        <a:rPr lang="fr-FR" baseline="0" dirty="0">
                          <a:sym typeface="Wingdings"/>
                        </a:rPr>
                        <a:t> </a:t>
                      </a:r>
                      <a:r>
                        <a:rPr lang="fr-FR" baseline="0" dirty="0" err="1">
                          <a:sym typeface="Wingdings"/>
                        </a:rPr>
                        <a:t>Less</a:t>
                      </a:r>
                      <a:r>
                        <a:rPr lang="fr-FR" baseline="0" dirty="0">
                          <a:sym typeface="Wingdings"/>
                        </a:rPr>
                        <a:t> </a:t>
                      </a:r>
                      <a:r>
                        <a:rPr lang="fr-FR" baseline="0" dirty="0" err="1">
                          <a:sym typeface="Wingdings"/>
                        </a:rPr>
                        <a:t>is</a:t>
                      </a:r>
                      <a:r>
                        <a:rPr lang="fr-FR" baseline="0" dirty="0">
                          <a:sym typeface="Wingdings"/>
                        </a:rPr>
                        <a:t> more?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baseline="0" dirty="0" err="1">
                          <a:sym typeface="Wingdings"/>
                        </a:rPr>
                        <a:t>Unprepared</a:t>
                      </a:r>
                      <a:r>
                        <a:rPr lang="fr-FR" baseline="0" dirty="0">
                          <a:sym typeface="Wingdings"/>
                        </a:rPr>
                        <a:t>: content &amp; </a:t>
                      </a:r>
                      <a:r>
                        <a:rPr lang="fr-FR" baseline="0" dirty="0" err="1">
                          <a:sym typeface="Wingdings"/>
                        </a:rPr>
                        <a:t>language</a:t>
                      </a:r>
                      <a:endParaRPr lang="fr-FR" baseline="0" dirty="0">
                        <a:sym typeface="Wingdings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554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8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23EA4CB-FC5B-0641-9FC8-9FD0DB6A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501493"/>
          </a:xfrm>
        </p:spPr>
        <p:txBody>
          <a:bodyPr>
            <a:normAutofit/>
          </a:bodyPr>
          <a:lstStyle/>
          <a:p>
            <a:r>
              <a:rPr lang="fr-FR" sz="2925" dirty="0" err="1"/>
              <a:t>Think</a:t>
            </a:r>
            <a:r>
              <a:rPr lang="fr-FR" sz="2925" dirty="0"/>
              <a:t> about the </a:t>
            </a:r>
            <a:r>
              <a:rPr lang="fr-FR" sz="2925" dirty="0" err="1"/>
              <a:t>presentations</a:t>
            </a:r>
            <a:r>
              <a:rPr lang="fr-FR" sz="2925" dirty="0"/>
              <a:t> / </a:t>
            </a:r>
            <a:r>
              <a:rPr lang="fr-FR" sz="2925" dirty="0" err="1"/>
              <a:t>talks</a:t>
            </a:r>
            <a:r>
              <a:rPr lang="fr-FR" sz="2925" dirty="0"/>
              <a:t> </a:t>
            </a:r>
            <a:r>
              <a:rPr lang="fr-FR" sz="2925" dirty="0" err="1"/>
              <a:t>you</a:t>
            </a:r>
            <a:r>
              <a:rPr lang="fr-FR" sz="2925" dirty="0"/>
              <a:t> have </a:t>
            </a:r>
            <a:r>
              <a:rPr lang="fr-FR" sz="2925" dirty="0" err="1"/>
              <a:t>seen</a:t>
            </a:r>
            <a:endParaRPr lang="fr-FR" sz="2925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70E33D9-6636-164C-A99B-18016478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115217"/>
            <a:ext cx="8543925" cy="1325563"/>
          </a:xfrm>
        </p:spPr>
        <p:txBody>
          <a:bodyPr>
            <a:normAutofit lnSpcReduction="10000"/>
          </a:bodyPr>
          <a:lstStyle/>
          <a:p>
            <a:r>
              <a:rPr lang="fr-FR" sz="2400" dirty="0" err="1"/>
              <a:t>What</a:t>
            </a:r>
            <a:r>
              <a:rPr lang="fr-FR" sz="2400" dirty="0"/>
              <a:t> do the good speakers do? </a:t>
            </a:r>
          </a:p>
          <a:p>
            <a:r>
              <a:rPr lang="fr-FR" sz="2400" dirty="0" err="1"/>
              <a:t>What</a:t>
            </a:r>
            <a:r>
              <a:rPr lang="fr-FR" sz="2400" dirty="0"/>
              <a:t> do the </a:t>
            </a:r>
            <a:r>
              <a:rPr lang="fr-FR" sz="2400" dirty="0" err="1"/>
              <a:t>bad</a:t>
            </a:r>
            <a:r>
              <a:rPr lang="fr-FR" sz="2400" dirty="0"/>
              <a:t> speakers do?</a:t>
            </a:r>
          </a:p>
          <a:p>
            <a:r>
              <a:rPr lang="fr-FR" sz="2400" dirty="0" err="1"/>
              <a:t>Make</a:t>
            </a:r>
            <a:r>
              <a:rPr lang="fr-FR" sz="2400" dirty="0"/>
              <a:t> a </a:t>
            </a:r>
            <a:r>
              <a:rPr lang="fr-FR" sz="2400" dirty="0" err="1"/>
              <a:t>list</a:t>
            </a:r>
            <a:r>
              <a:rPr lang="fr-FR" sz="2400" dirty="0"/>
              <a:t>: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C6E681C0-47EB-DF40-9231-FD7683DF6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367036"/>
              </p:ext>
            </p:extLst>
          </p:nvPr>
        </p:nvGraphicFramePr>
        <p:xfrm>
          <a:off x="681037" y="2440779"/>
          <a:ext cx="8695438" cy="40520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7719">
                  <a:extLst>
                    <a:ext uri="{9D8B030D-6E8A-4147-A177-3AD203B41FA5}">
                      <a16:colId xmlns:a16="http://schemas.microsoft.com/office/drawing/2014/main" xmlns="" val="1481652462"/>
                    </a:ext>
                  </a:extLst>
                </a:gridCol>
                <a:gridCol w="4347719">
                  <a:extLst>
                    <a:ext uri="{9D8B030D-6E8A-4147-A177-3AD203B41FA5}">
                      <a16:colId xmlns:a16="http://schemas.microsoft.com/office/drawing/2014/main" xmlns="" val="2652504479"/>
                    </a:ext>
                  </a:extLst>
                </a:gridCol>
              </a:tblGrid>
              <a:tr h="480183">
                <a:tc>
                  <a:txBody>
                    <a:bodyPr/>
                    <a:lstStyle/>
                    <a:p>
                      <a:r>
                        <a:rPr lang="fr-FR" dirty="0"/>
                        <a:t>Effective </a:t>
                      </a:r>
                      <a:r>
                        <a:rPr lang="fr-FR" dirty="0" err="1"/>
                        <a:t>Strategies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Ineffective </a:t>
                      </a:r>
                      <a:r>
                        <a:rPr lang="fr-FR" dirty="0" err="1"/>
                        <a:t>strategies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8735623"/>
                  </a:ext>
                </a:extLst>
              </a:tr>
              <a:tr h="3571910">
                <a:tc>
                  <a:txBody>
                    <a:bodyPr/>
                    <a:lstStyle/>
                    <a:p>
                      <a:r>
                        <a:rPr lang="fr-FR" dirty="0"/>
                        <a:t>Look </a:t>
                      </a:r>
                      <a:r>
                        <a:rPr lang="fr-FR" dirty="0" err="1"/>
                        <a:t>at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your</a:t>
                      </a:r>
                      <a:r>
                        <a:rPr lang="fr-FR" dirty="0"/>
                        <a:t> audience/camera</a:t>
                      </a:r>
                    </a:p>
                    <a:p>
                      <a:r>
                        <a:rPr lang="fr-FR" dirty="0" err="1"/>
                        <a:t>Gesture</a:t>
                      </a:r>
                      <a:r>
                        <a:rPr lang="fr-FR" dirty="0"/>
                        <a:t> to the </a:t>
                      </a:r>
                      <a:r>
                        <a:rPr lang="fr-FR" dirty="0" err="1"/>
                        <a:t>slides</a:t>
                      </a:r>
                      <a:endParaRPr lang="fr-FR" dirty="0"/>
                    </a:p>
                    <a:p>
                      <a:r>
                        <a:rPr lang="fr-FR" dirty="0"/>
                        <a:t>Link the information / </a:t>
                      </a:r>
                      <a:r>
                        <a:rPr lang="fr-FR" dirty="0" err="1"/>
                        <a:t>logical</a:t>
                      </a:r>
                      <a:r>
                        <a:rPr lang="fr-FR" dirty="0"/>
                        <a:t> connections</a:t>
                      </a:r>
                    </a:p>
                    <a:p>
                      <a:r>
                        <a:rPr lang="fr-FR" dirty="0" err="1"/>
                        <a:t>Organised</a:t>
                      </a:r>
                      <a:r>
                        <a:rPr lang="fr-FR" dirty="0"/>
                        <a:t> &amp; </a:t>
                      </a:r>
                      <a:r>
                        <a:rPr lang="fr-FR" dirty="0" err="1"/>
                        <a:t>structured</a:t>
                      </a:r>
                      <a:r>
                        <a:rPr lang="fr-FR" dirty="0"/>
                        <a:t>: plan</a:t>
                      </a:r>
                    </a:p>
                    <a:p>
                      <a:r>
                        <a:rPr lang="fr-FR" dirty="0"/>
                        <a:t>Hand </a:t>
                      </a:r>
                      <a:r>
                        <a:rPr lang="fr-FR" dirty="0" err="1"/>
                        <a:t>gestures</a:t>
                      </a:r>
                      <a:r>
                        <a:rPr lang="fr-FR" dirty="0"/>
                        <a:t>/mouse </a:t>
                      </a:r>
                      <a:r>
                        <a:rPr lang="fr-FR" dirty="0" err="1"/>
                        <a:t>cursor</a:t>
                      </a:r>
                      <a:r>
                        <a:rPr lang="fr-FR" dirty="0"/>
                        <a:t>/use </a:t>
                      </a:r>
                      <a:r>
                        <a:rPr lang="fr-FR" dirty="0" err="1"/>
                        <a:t>language</a:t>
                      </a:r>
                      <a:r>
                        <a:rPr lang="fr-FR" dirty="0"/>
                        <a:t> to point </a:t>
                      </a:r>
                      <a:r>
                        <a:rPr lang="fr-FR" dirty="0" err="1"/>
                        <a:t>at</a:t>
                      </a:r>
                      <a:r>
                        <a:rPr lang="fr-FR" dirty="0"/>
                        <a:t> information</a:t>
                      </a:r>
                    </a:p>
                    <a:p>
                      <a:r>
                        <a:rPr lang="fr-FR" dirty="0" err="1"/>
                        <a:t>Using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examples</a:t>
                      </a:r>
                      <a:r>
                        <a:rPr lang="fr-FR" baseline="0" dirty="0"/>
                        <a:t> &amp; </a:t>
                      </a:r>
                      <a:r>
                        <a:rPr lang="fr-FR" baseline="0" dirty="0" err="1"/>
                        <a:t>analogy</a:t>
                      </a:r>
                      <a:endParaRPr lang="fr-FR" baseline="0" dirty="0"/>
                    </a:p>
                    <a:p>
                      <a:r>
                        <a:rPr lang="fr-FR" baseline="0" dirty="0"/>
                        <a:t>Plan, </a:t>
                      </a:r>
                      <a:r>
                        <a:rPr lang="fr-FR" baseline="0" dirty="0" err="1"/>
                        <a:t>prepare</a:t>
                      </a:r>
                      <a:r>
                        <a:rPr lang="fr-FR" baseline="0" dirty="0"/>
                        <a:t> &amp; practice</a:t>
                      </a:r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Reading </a:t>
                      </a:r>
                      <a:r>
                        <a:rPr lang="mr-IN" dirty="0"/>
                        <a:t>–</a:t>
                      </a:r>
                      <a:r>
                        <a:rPr lang="fr-FR" dirty="0"/>
                        <a:t> not </a:t>
                      </a:r>
                      <a:r>
                        <a:rPr lang="fr-FR" dirty="0" err="1"/>
                        <a:t>dynamic</a:t>
                      </a:r>
                      <a:r>
                        <a:rPr lang="fr-FR" dirty="0"/>
                        <a:t>, no contact </a:t>
                      </a:r>
                      <a:r>
                        <a:rPr lang="fr-FR" dirty="0" err="1"/>
                        <a:t>with</a:t>
                      </a:r>
                      <a:r>
                        <a:rPr lang="fr-FR" dirty="0"/>
                        <a:t> the audience, </a:t>
                      </a:r>
                      <a:r>
                        <a:rPr lang="fr-FR" dirty="0" err="1"/>
                        <a:t>monotonous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voice</a:t>
                      </a:r>
                      <a:endParaRPr lang="fr-FR" dirty="0"/>
                    </a:p>
                    <a:p>
                      <a:r>
                        <a:rPr lang="fr-FR" dirty="0"/>
                        <a:t>Talk </a:t>
                      </a:r>
                      <a:r>
                        <a:rPr lang="fr-FR" dirty="0" err="1"/>
                        <a:t>too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much</a:t>
                      </a:r>
                      <a:r>
                        <a:rPr lang="fr-FR" dirty="0"/>
                        <a:t>, </a:t>
                      </a:r>
                      <a:r>
                        <a:rPr lang="fr-FR" dirty="0" err="1"/>
                        <a:t>too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fast</a:t>
                      </a:r>
                      <a:endParaRPr lang="fr-FR" dirty="0"/>
                    </a:p>
                    <a:p>
                      <a:r>
                        <a:rPr lang="fr-FR" dirty="0"/>
                        <a:t>Not </a:t>
                      </a:r>
                      <a:r>
                        <a:rPr lang="fr-FR" dirty="0" err="1"/>
                        <a:t>passionate</a:t>
                      </a:r>
                      <a:r>
                        <a:rPr lang="fr-FR" dirty="0"/>
                        <a:t> </a:t>
                      </a:r>
                      <a:r>
                        <a:rPr lang="fr-FR" dirty="0">
                          <a:sym typeface="Wingdings"/>
                        </a:rPr>
                        <a:t> </a:t>
                      </a:r>
                      <a:r>
                        <a:rPr lang="fr-FR" dirty="0" err="1">
                          <a:sym typeface="Wingdings"/>
                        </a:rPr>
                        <a:t>so</a:t>
                      </a:r>
                      <a:r>
                        <a:rPr lang="fr-FR" dirty="0">
                          <a:sym typeface="Wingdings"/>
                        </a:rPr>
                        <a:t> </a:t>
                      </a:r>
                      <a:r>
                        <a:rPr lang="fr-FR" dirty="0" err="1">
                          <a:sym typeface="Wingdings"/>
                        </a:rPr>
                        <a:t>we</a:t>
                      </a:r>
                      <a:r>
                        <a:rPr lang="fr-FR" dirty="0">
                          <a:sym typeface="Wingdings"/>
                        </a:rPr>
                        <a:t> are not </a:t>
                      </a:r>
                      <a:r>
                        <a:rPr lang="fr-FR" dirty="0" err="1">
                          <a:sym typeface="Wingdings"/>
                        </a:rPr>
                        <a:t>involved</a:t>
                      </a:r>
                      <a:r>
                        <a:rPr lang="fr-FR" dirty="0">
                          <a:sym typeface="Wingdings"/>
                        </a:rPr>
                        <a:t>/in the </a:t>
                      </a:r>
                      <a:r>
                        <a:rPr lang="fr-FR" dirty="0" err="1">
                          <a:sym typeface="Wingdings"/>
                        </a:rPr>
                        <a:t>presentation</a:t>
                      </a:r>
                      <a:endParaRPr lang="fr-FR" dirty="0">
                        <a:sym typeface="Wingdings"/>
                      </a:endParaRPr>
                    </a:p>
                    <a:p>
                      <a:r>
                        <a:rPr lang="fr-FR" dirty="0" err="1">
                          <a:sym typeface="Wingdings"/>
                        </a:rPr>
                        <a:t>Too</a:t>
                      </a:r>
                      <a:r>
                        <a:rPr lang="fr-FR" dirty="0">
                          <a:sym typeface="Wingdings"/>
                        </a:rPr>
                        <a:t> quiet</a:t>
                      </a:r>
                      <a:r>
                        <a:rPr lang="fr-FR" baseline="0" dirty="0">
                          <a:sym typeface="Wingdings"/>
                        </a:rPr>
                        <a:t>, not </a:t>
                      </a:r>
                      <a:r>
                        <a:rPr lang="fr-FR" dirty="0" err="1">
                          <a:sym typeface="Wingdings"/>
                        </a:rPr>
                        <a:t>projecting</a:t>
                      </a:r>
                      <a:r>
                        <a:rPr lang="fr-FR" dirty="0">
                          <a:sym typeface="Wingdings"/>
                        </a:rPr>
                        <a:t> </a:t>
                      </a:r>
                      <a:r>
                        <a:rPr lang="fr-FR" dirty="0" err="1">
                          <a:sym typeface="Wingdings"/>
                        </a:rPr>
                        <a:t>their</a:t>
                      </a:r>
                      <a:r>
                        <a:rPr lang="fr-FR" dirty="0">
                          <a:sym typeface="Wingdings"/>
                        </a:rPr>
                        <a:t> </a:t>
                      </a:r>
                      <a:r>
                        <a:rPr lang="fr-FR" dirty="0" err="1">
                          <a:sym typeface="Wingdings"/>
                        </a:rPr>
                        <a:t>voice</a:t>
                      </a:r>
                      <a:r>
                        <a:rPr lang="fr-FR" dirty="0">
                          <a:sym typeface="Wingdings"/>
                        </a:rPr>
                        <a:t>, use microphone/</a:t>
                      </a:r>
                      <a:r>
                        <a:rPr lang="fr-FR" dirty="0" err="1">
                          <a:sym typeface="Wingdings"/>
                        </a:rPr>
                        <a:t>headphones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554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58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23EA4CB-FC5B-0641-9FC8-9FD0DB6A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501493"/>
          </a:xfrm>
        </p:spPr>
        <p:txBody>
          <a:bodyPr>
            <a:normAutofit/>
          </a:bodyPr>
          <a:lstStyle/>
          <a:p>
            <a:r>
              <a:rPr lang="fr-FR" sz="2925" dirty="0" err="1"/>
              <a:t>Think</a:t>
            </a:r>
            <a:r>
              <a:rPr lang="fr-FR" sz="2925" dirty="0"/>
              <a:t> about the </a:t>
            </a:r>
            <a:r>
              <a:rPr lang="fr-FR" sz="2925" dirty="0" err="1"/>
              <a:t>presentations</a:t>
            </a:r>
            <a:r>
              <a:rPr lang="fr-FR" sz="2925" dirty="0"/>
              <a:t> / </a:t>
            </a:r>
            <a:r>
              <a:rPr lang="fr-FR" sz="2925" dirty="0" err="1"/>
              <a:t>talks</a:t>
            </a:r>
            <a:r>
              <a:rPr lang="fr-FR" sz="2925" dirty="0"/>
              <a:t> </a:t>
            </a:r>
            <a:r>
              <a:rPr lang="fr-FR" sz="2925" dirty="0" err="1"/>
              <a:t>you</a:t>
            </a:r>
            <a:r>
              <a:rPr lang="fr-FR" sz="2925" dirty="0"/>
              <a:t> have </a:t>
            </a:r>
            <a:r>
              <a:rPr lang="fr-FR" sz="2925" dirty="0" err="1"/>
              <a:t>seen</a:t>
            </a:r>
            <a:endParaRPr lang="fr-FR" sz="2925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70E33D9-6636-164C-A99B-18016478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115217"/>
            <a:ext cx="8543925" cy="1325563"/>
          </a:xfrm>
        </p:spPr>
        <p:txBody>
          <a:bodyPr>
            <a:normAutofit lnSpcReduction="10000"/>
          </a:bodyPr>
          <a:lstStyle/>
          <a:p>
            <a:r>
              <a:rPr lang="fr-FR" sz="2400" dirty="0" err="1"/>
              <a:t>What</a:t>
            </a:r>
            <a:r>
              <a:rPr lang="fr-FR" sz="2400" dirty="0"/>
              <a:t> do the good speakers do? </a:t>
            </a:r>
          </a:p>
          <a:p>
            <a:r>
              <a:rPr lang="fr-FR" sz="2400" dirty="0" err="1"/>
              <a:t>What</a:t>
            </a:r>
            <a:r>
              <a:rPr lang="fr-FR" sz="2400" dirty="0"/>
              <a:t> do the </a:t>
            </a:r>
            <a:r>
              <a:rPr lang="fr-FR" sz="2400" dirty="0" err="1"/>
              <a:t>bad</a:t>
            </a:r>
            <a:r>
              <a:rPr lang="fr-FR" sz="2400" dirty="0"/>
              <a:t> speakers do?</a:t>
            </a:r>
          </a:p>
          <a:p>
            <a:r>
              <a:rPr lang="fr-FR" sz="2400" dirty="0" err="1"/>
              <a:t>Make</a:t>
            </a:r>
            <a:r>
              <a:rPr lang="fr-FR" sz="2400" dirty="0"/>
              <a:t> a </a:t>
            </a:r>
            <a:r>
              <a:rPr lang="fr-FR" sz="2400" dirty="0" err="1"/>
              <a:t>list</a:t>
            </a:r>
            <a:r>
              <a:rPr lang="fr-FR" sz="2400" dirty="0"/>
              <a:t>: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C6E681C0-47EB-DF40-9231-FD7683DF6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402065"/>
              </p:ext>
            </p:extLst>
          </p:nvPr>
        </p:nvGraphicFramePr>
        <p:xfrm>
          <a:off x="681037" y="2440779"/>
          <a:ext cx="8695438" cy="40520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7719">
                  <a:extLst>
                    <a:ext uri="{9D8B030D-6E8A-4147-A177-3AD203B41FA5}">
                      <a16:colId xmlns:a16="http://schemas.microsoft.com/office/drawing/2014/main" xmlns="" val="1481652462"/>
                    </a:ext>
                  </a:extLst>
                </a:gridCol>
                <a:gridCol w="4347719">
                  <a:extLst>
                    <a:ext uri="{9D8B030D-6E8A-4147-A177-3AD203B41FA5}">
                      <a16:colId xmlns:a16="http://schemas.microsoft.com/office/drawing/2014/main" xmlns="" val="2652504479"/>
                    </a:ext>
                  </a:extLst>
                </a:gridCol>
              </a:tblGrid>
              <a:tr h="480183">
                <a:tc>
                  <a:txBody>
                    <a:bodyPr/>
                    <a:lstStyle/>
                    <a:p>
                      <a:r>
                        <a:rPr lang="fr-FR" dirty="0"/>
                        <a:t>Effective </a:t>
                      </a:r>
                      <a:r>
                        <a:rPr lang="fr-FR" dirty="0" err="1"/>
                        <a:t>Strategies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Ineffective </a:t>
                      </a:r>
                      <a:r>
                        <a:rPr lang="fr-FR" dirty="0" err="1"/>
                        <a:t>strategies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8735623"/>
                  </a:ext>
                </a:extLst>
              </a:tr>
              <a:tr h="3571910">
                <a:tc>
                  <a:txBody>
                    <a:bodyPr/>
                    <a:lstStyle/>
                    <a:p>
                      <a:r>
                        <a:rPr lang="fr-FR" dirty="0" err="1"/>
                        <a:t>Speak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clearly</a:t>
                      </a:r>
                      <a:r>
                        <a:rPr lang="fr-FR" dirty="0"/>
                        <a:t>, </a:t>
                      </a:r>
                      <a:r>
                        <a:rPr lang="fr-FR" dirty="0" err="1"/>
                        <a:t>slowly</a:t>
                      </a:r>
                      <a:r>
                        <a:rPr lang="fr-FR" dirty="0"/>
                        <a:t>, </a:t>
                      </a:r>
                      <a:r>
                        <a:rPr lang="fr-FR" dirty="0" err="1"/>
                        <a:t>loudly</a:t>
                      </a:r>
                      <a:endParaRPr lang="fr-FR" dirty="0"/>
                    </a:p>
                    <a:p>
                      <a:r>
                        <a:rPr lang="fr-FR" dirty="0" err="1"/>
                        <a:t>Interact</a:t>
                      </a:r>
                      <a:r>
                        <a:rPr lang="fr-FR" dirty="0"/>
                        <a:t>: look at people, </a:t>
                      </a:r>
                      <a:r>
                        <a:rPr lang="fr-FR" dirty="0" err="1"/>
                        <a:t>ask</a:t>
                      </a:r>
                      <a:r>
                        <a:rPr lang="fr-FR" dirty="0"/>
                        <a:t> questions</a:t>
                      </a:r>
                    </a:p>
                    <a:p>
                      <a:r>
                        <a:rPr lang="fr-FR" dirty="0"/>
                        <a:t>Simple </a:t>
                      </a:r>
                      <a:r>
                        <a:rPr lang="fr-FR" dirty="0" err="1"/>
                        <a:t>language</a:t>
                      </a:r>
                      <a:endParaRPr lang="fr-FR" dirty="0"/>
                    </a:p>
                    <a:p>
                      <a:r>
                        <a:rPr lang="fr-FR" dirty="0"/>
                        <a:t>Humour</a:t>
                      </a:r>
                    </a:p>
                    <a:p>
                      <a:r>
                        <a:rPr lang="fr-FR" dirty="0"/>
                        <a:t>Visual supports</a:t>
                      </a:r>
                    </a:p>
                    <a:p>
                      <a:r>
                        <a:rPr lang="fr-FR" dirty="0" err="1"/>
                        <a:t>Highlighting</a:t>
                      </a:r>
                      <a:r>
                        <a:rPr lang="fr-FR" dirty="0"/>
                        <a:t> important info</a:t>
                      </a:r>
                    </a:p>
                    <a:p>
                      <a:r>
                        <a:rPr lang="fr-FR" dirty="0"/>
                        <a:t>Transitions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Too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much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repetion</a:t>
                      </a:r>
                      <a:endParaRPr lang="fr-FR" dirty="0"/>
                    </a:p>
                    <a:p>
                      <a:r>
                        <a:rPr lang="fr-FR" dirty="0"/>
                        <a:t>Not fluent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554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94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C24874DB-BAF9-F64A-8F27-10B579CC4CE0}"/>
              </a:ext>
            </a:extLst>
          </p:cNvPr>
          <p:cNvGrpSpPr/>
          <p:nvPr/>
        </p:nvGrpSpPr>
        <p:grpSpPr>
          <a:xfrm>
            <a:off x="-28616" y="0"/>
            <a:ext cx="9934616" cy="6056769"/>
            <a:chOff x="-28616" y="389300"/>
            <a:chExt cx="9934616" cy="605676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EA297243-706F-2748-83D2-FFB3F390D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44" t="1282" r="2974" b="3419"/>
            <a:stretch/>
          </p:blipFill>
          <p:spPr>
            <a:xfrm>
              <a:off x="-28616" y="389301"/>
              <a:ext cx="3458424" cy="6056768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4F240458-4063-6845-BFB1-1AD12C052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2067" r="9794" b="2635"/>
            <a:stretch/>
          </p:blipFill>
          <p:spPr>
            <a:xfrm>
              <a:off x="3429808" y="389301"/>
              <a:ext cx="3280319" cy="6056768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98DDCD1C-BDE7-3443-94A2-6A8CEDB5F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67" r="5498" b="2635"/>
            <a:stretch/>
          </p:blipFill>
          <p:spPr>
            <a:xfrm>
              <a:off x="6611985" y="389300"/>
              <a:ext cx="3294015" cy="6056768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00B884A3-CB7A-A540-B79A-E03020A8A3DE}"/>
              </a:ext>
            </a:extLst>
          </p:cNvPr>
          <p:cNvSpPr txBox="1"/>
          <p:nvPr/>
        </p:nvSpPr>
        <p:spPr>
          <a:xfrm>
            <a:off x="0" y="6138250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Three Research Stories: Effective Oral Communication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888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F94E79-7A04-824B-B6B4-CA1989B02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939602"/>
            <a:ext cx="8543925" cy="808701"/>
          </a:xfrm>
        </p:spPr>
        <p:txBody>
          <a:bodyPr/>
          <a:lstStyle/>
          <a:p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stories…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CEA28D0-93CD-9C4D-B81F-EB0B186FA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080956"/>
            <a:ext cx="8543925" cy="2367335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/>
              <a:t>Separate</a:t>
            </a:r>
            <a:r>
              <a:rPr lang="fr-FR" dirty="0"/>
              <a:t> the </a:t>
            </a:r>
            <a:r>
              <a:rPr lang="fr-FR" dirty="0" err="1"/>
              <a:t>cards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3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scientific</a:t>
            </a:r>
            <a:r>
              <a:rPr lang="fr-FR" dirty="0"/>
              <a:t> </a:t>
            </a:r>
            <a:r>
              <a:rPr lang="fr-FR" dirty="0" err="1"/>
              <a:t>presentations</a:t>
            </a:r>
            <a:endParaRPr lang="fr-FR" dirty="0"/>
          </a:p>
          <a:p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student</a:t>
            </a:r>
            <a:r>
              <a:rPr lang="fr-FR" dirty="0"/>
              <a:t> </a:t>
            </a:r>
            <a:r>
              <a:rPr lang="fr-FR" dirty="0" err="1"/>
              <a:t>takes</a:t>
            </a:r>
            <a:r>
              <a:rPr lang="fr-FR" dirty="0"/>
              <a:t> 1 </a:t>
            </a:r>
            <a:r>
              <a:rPr lang="fr-FR" dirty="0" err="1"/>
              <a:t>presention</a:t>
            </a:r>
            <a:r>
              <a:rPr lang="fr-FR" dirty="0"/>
              <a:t> to focus on</a:t>
            </a:r>
          </a:p>
          <a:p>
            <a:r>
              <a:rPr lang="fr-FR" dirty="0" err="1"/>
              <a:t>Listen</a:t>
            </a:r>
            <a:r>
              <a:rPr lang="fr-FR" dirty="0"/>
              <a:t> to the </a:t>
            </a:r>
            <a:r>
              <a:rPr lang="fr-FR" dirty="0" err="1"/>
              <a:t>presentation</a:t>
            </a:r>
            <a:r>
              <a:rPr lang="fr-FR" dirty="0"/>
              <a:t> check the </a:t>
            </a:r>
            <a:r>
              <a:rPr lang="fr-FR" dirty="0" err="1"/>
              <a:t>order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correct</a:t>
            </a:r>
          </a:p>
          <a:p>
            <a:r>
              <a:rPr lang="fr-FR" dirty="0" err="1"/>
              <a:t>Take</a:t>
            </a:r>
            <a:r>
              <a:rPr lang="fr-FR" dirty="0"/>
              <a:t> notes about the effective communication </a:t>
            </a:r>
            <a:r>
              <a:rPr lang="fr-FR" dirty="0" err="1"/>
              <a:t>strategies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by </a:t>
            </a:r>
            <a:r>
              <a:rPr lang="fr-FR" dirty="0" err="1"/>
              <a:t>scientist</a:t>
            </a:r>
            <a:endParaRPr lang="fr-FR" dirty="0"/>
          </a:p>
          <a:p>
            <a:pPr lvl="1"/>
            <a:r>
              <a:rPr lang="fr-FR" dirty="0"/>
              <a:t>use the </a:t>
            </a:r>
            <a:r>
              <a:rPr lang="fr-FR" dirty="0" err="1"/>
              <a:t>transcript</a:t>
            </a:r>
            <a:r>
              <a:rPr lang="fr-FR" dirty="0"/>
              <a:t> and </a:t>
            </a:r>
            <a:r>
              <a:rPr lang="fr-FR" dirty="0" err="1"/>
              <a:t>coding</a:t>
            </a:r>
            <a:r>
              <a:rPr lang="fr-FR" dirty="0"/>
              <a:t> </a:t>
            </a:r>
            <a:r>
              <a:rPr lang="fr-FR" dirty="0" err="1"/>
              <a:t>grid</a:t>
            </a:r>
            <a:r>
              <a:rPr lang="fr-FR" dirty="0"/>
              <a:t> to help – </a:t>
            </a:r>
            <a:r>
              <a:rPr lang="fr-FR" dirty="0" err="1"/>
              <a:t>quote</a:t>
            </a:r>
            <a:r>
              <a:rPr lang="fr-FR" dirty="0"/>
              <a:t> or paraphrase</a:t>
            </a:r>
          </a:p>
          <a:p>
            <a:r>
              <a:rPr lang="fr-FR" dirty="0"/>
              <a:t>Share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findings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420555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2693</TotalTime>
  <Words>1056</Words>
  <Application>Microsoft Office PowerPoint</Application>
  <PresentationFormat>Format A4 (210 x 297 mm)</PresentationFormat>
  <Paragraphs>175</Paragraphs>
  <Slides>18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Mangal</vt:lpstr>
      <vt:lpstr>Times New Roman</vt:lpstr>
      <vt:lpstr>Wingdings</vt:lpstr>
      <vt:lpstr>Thème Office</vt:lpstr>
      <vt:lpstr>Today’s menu…</vt:lpstr>
      <vt:lpstr>Standing stairs</vt:lpstr>
      <vt:lpstr>Effective Oral Communication Strategies</vt:lpstr>
      <vt:lpstr>Think about the presentations / talks you have seen</vt:lpstr>
      <vt:lpstr>Think about the presentations / talks you have seen</vt:lpstr>
      <vt:lpstr>Think about the presentations / talks you have seen</vt:lpstr>
      <vt:lpstr>Think about the presentations / talks you have seen</vt:lpstr>
      <vt:lpstr>Présentation PowerPoint</vt:lpstr>
      <vt:lpstr>Three research stories…</vt:lpstr>
      <vt:lpstr>Three research stories…</vt:lpstr>
      <vt:lpstr>Présentation PowerPoint</vt:lpstr>
      <vt:lpstr>Présentation PowerPoint</vt:lpstr>
      <vt:lpstr>Over to you…</vt:lpstr>
      <vt:lpstr>Oral Presentation Guidelines</vt:lpstr>
      <vt:lpstr>Homework</vt:lpstr>
      <vt:lpstr>Difficult questions</vt:lpstr>
      <vt:lpstr>Your job application</vt:lpstr>
      <vt:lpstr>Possible Presentation structure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Oral Communication Strategies</dc:title>
  <dc:creator>laura.hoskins</dc:creator>
  <cp:lastModifiedBy>DLC VICTOIRE 10</cp:lastModifiedBy>
  <cp:revision>47</cp:revision>
  <cp:lastPrinted>2019-11-05T16:39:47Z</cp:lastPrinted>
  <dcterms:created xsi:type="dcterms:W3CDTF">2019-10-23T09:07:46Z</dcterms:created>
  <dcterms:modified xsi:type="dcterms:W3CDTF">2021-12-08T10:52:58Z</dcterms:modified>
</cp:coreProperties>
</file>