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160" y="9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66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13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5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07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9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1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37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0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85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C55E8-FD40-D945-BC7A-224C75DE7AB6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6572-A57C-984F-A16F-C77512193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55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apa-style/tables-and-figures/" TargetMode="External"/><Relationship Id="rId2" Type="http://schemas.openxmlformats.org/officeDocument/2006/relationships/hyperlink" Target="https://www.scribbr.com/apa-style/results-section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statistics/confidence-interval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statistics/degrees-of-freed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statistics/mean/" TargetMode="External"/><Relationship Id="rId2" Type="http://schemas.openxmlformats.org/officeDocument/2006/relationships/hyperlink" Target="https://www.scribbr.com/statistics/descriptive-statistic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cribbr.com/statistics/standard-devia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statistics/chi-square-test-of-independence/" TargetMode="External"/><Relationship Id="rId2" Type="http://schemas.openxmlformats.org/officeDocument/2006/relationships/hyperlink" Target="https://www.scribbr.com/statistics/chi-square-test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cribbr.com/statistics/chi-square-goodness-of-fit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statistics/t-tes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statistics/one-way-anova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statistics/degrees-of-freedom/" TargetMode="External"/><Relationship Id="rId2" Type="http://schemas.openxmlformats.org/officeDocument/2006/relationships/hyperlink" Target="https://www.scribbr.com/statistics/simple-linear-regression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7637E0-DFAC-1A4C-AB7F-087D38D66F70}"/>
              </a:ext>
            </a:extLst>
          </p:cNvPr>
          <p:cNvSpPr/>
          <p:nvPr/>
        </p:nvSpPr>
        <p:spPr>
          <a:xfrm>
            <a:off x="680720" y="1014998"/>
            <a:ext cx="11236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Formatting</a:t>
            </a:r>
            <a:r>
              <a:rPr lang="fr-FR" b="1" dirty="0"/>
              <a:t> </a:t>
            </a:r>
            <a:r>
              <a:rPr lang="fr-FR" b="1" dirty="0" err="1"/>
              <a:t>statistical</a:t>
            </a:r>
            <a:r>
              <a:rPr lang="fr-FR" b="1" dirty="0"/>
              <a:t> </a:t>
            </a:r>
            <a:r>
              <a:rPr lang="fr-FR" b="1" dirty="0" err="1"/>
              <a:t>terms</a:t>
            </a:r>
            <a:endParaRPr lang="fr-FR" b="1" dirty="0"/>
          </a:p>
          <a:p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dirty="0" err="1"/>
              <a:t>statistical</a:t>
            </a:r>
            <a:r>
              <a:rPr lang="fr-FR" dirty="0"/>
              <a:t> </a:t>
            </a:r>
            <a:r>
              <a:rPr lang="fr-FR" dirty="0">
                <a:hlinkClick r:id="rId2"/>
              </a:rPr>
              <a:t>results</a:t>
            </a:r>
            <a:r>
              <a:rPr lang="fr-FR" dirty="0"/>
              <a:t>, </a:t>
            </a:r>
            <a:r>
              <a:rPr lang="fr-FR" dirty="0" err="1"/>
              <a:t>present</a:t>
            </a:r>
            <a:r>
              <a:rPr lang="fr-FR" dirty="0"/>
              <a:t> information in </a:t>
            </a:r>
            <a:r>
              <a:rPr lang="fr-FR" dirty="0" err="1"/>
              <a:t>easily</a:t>
            </a:r>
            <a:r>
              <a:rPr lang="fr-FR" dirty="0"/>
              <a:t> </a:t>
            </a:r>
            <a:r>
              <a:rPr lang="fr-FR" dirty="0" err="1"/>
              <a:t>understandable</a:t>
            </a:r>
            <a:r>
              <a:rPr lang="fr-FR" dirty="0"/>
              <a:t> </a:t>
            </a:r>
            <a:r>
              <a:rPr lang="fr-FR" dirty="0" err="1"/>
              <a:t>ways</a:t>
            </a:r>
            <a:r>
              <a:rPr lang="fr-FR" dirty="0"/>
              <a:t>. You </a:t>
            </a:r>
            <a:r>
              <a:rPr lang="fr-FR" dirty="0" err="1"/>
              <a:t>can</a:t>
            </a:r>
            <a:r>
              <a:rPr lang="fr-FR" dirty="0"/>
              <a:t> use a mix of </a:t>
            </a:r>
            <a:r>
              <a:rPr lang="fr-FR" dirty="0" err="1"/>
              <a:t>text</a:t>
            </a:r>
            <a:r>
              <a:rPr lang="fr-FR" dirty="0"/>
              <a:t>, </a:t>
            </a:r>
            <a:r>
              <a:rPr lang="fr-FR" dirty="0">
                <a:hlinkClick r:id="rId3"/>
              </a:rPr>
              <a:t>tables, and figures</a:t>
            </a:r>
            <a:r>
              <a:rPr lang="fr-FR" dirty="0"/>
              <a:t> to </a:t>
            </a:r>
            <a:r>
              <a:rPr lang="fr-FR" dirty="0" err="1"/>
              <a:t>present</a:t>
            </a:r>
            <a:r>
              <a:rPr lang="fr-FR" dirty="0"/>
              <a:t> data </a:t>
            </a:r>
            <a:r>
              <a:rPr lang="fr-FR" dirty="0" err="1"/>
              <a:t>effectively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have a lot of </a:t>
            </a:r>
            <a:r>
              <a:rPr lang="fr-FR" dirty="0" err="1"/>
              <a:t>numbers</a:t>
            </a:r>
            <a:r>
              <a:rPr lang="fr-FR" dirty="0"/>
              <a:t> to report.</a:t>
            </a:r>
          </a:p>
          <a:p>
            <a:r>
              <a:rPr lang="fr-FR" dirty="0"/>
              <a:t>In </a:t>
            </a:r>
            <a:r>
              <a:rPr lang="fr-FR" dirty="0" err="1"/>
              <a:t>your</a:t>
            </a:r>
            <a:r>
              <a:rPr lang="fr-FR" dirty="0"/>
              <a:t> main </a:t>
            </a:r>
            <a:r>
              <a:rPr lang="fr-FR" dirty="0" err="1"/>
              <a:t>text</a:t>
            </a:r>
            <a:r>
              <a:rPr lang="fr-FR" dirty="0"/>
              <a:t>, use </a:t>
            </a:r>
            <a:r>
              <a:rPr lang="fr-FR" dirty="0" err="1"/>
              <a:t>helpful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</a:t>
            </a:r>
            <a:r>
              <a:rPr lang="fr-FR" dirty="0" err="1"/>
              <a:t>like</a:t>
            </a:r>
            <a:r>
              <a:rPr lang="fr-FR" dirty="0"/>
              <a:t> “</a:t>
            </a:r>
            <a:r>
              <a:rPr lang="fr-FR" dirty="0" err="1"/>
              <a:t>respectively</a:t>
            </a:r>
            <a:r>
              <a:rPr lang="fr-FR" dirty="0"/>
              <a:t>” or “in </a:t>
            </a:r>
            <a:r>
              <a:rPr lang="fr-FR" dirty="0" err="1"/>
              <a:t>order</a:t>
            </a:r>
            <a:r>
              <a:rPr lang="fr-FR" dirty="0"/>
              <a:t>”  to </a:t>
            </a:r>
            <a:r>
              <a:rPr lang="fr-FR" dirty="0" err="1"/>
              <a:t>aid</a:t>
            </a:r>
            <a:r>
              <a:rPr lang="fr-FR" dirty="0"/>
              <a:t> </a:t>
            </a:r>
            <a:r>
              <a:rPr lang="fr-FR" dirty="0" err="1"/>
              <a:t>understanding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listing </a:t>
            </a:r>
            <a:r>
              <a:rPr lang="fr-FR" dirty="0" err="1"/>
              <a:t>several</a:t>
            </a:r>
            <a:r>
              <a:rPr lang="fr-FR" dirty="0"/>
              <a:t> </a:t>
            </a:r>
            <a:r>
              <a:rPr lang="fr-FR" dirty="0" err="1"/>
              <a:t>statistics</a:t>
            </a:r>
            <a:r>
              <a:rPr lang="fr-FR" dirty="0"/>
              <a:t> in a </a:t>
            </a:r>
            <a:r>
              <a:rPr lang="fr-FR" dirty="0" err="1"/>
              <a:t>sequence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A81FC4-C92A-BF43-BE90-5DAC19FF5819}"/>
              </a:ext>
            </a:extLst>
          </p:cNvPr>
          <p:cNvSpPr/>
          <p:nvPr/>
        </p:nvSpPr>
        <p:spPr>
          <a:xfrm>
            <a:off x="680720" y="2820799"/>
            <a:ext cx="11236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Capitalization</a:t>
            </a:r>
            <a:r>
              <a:rPr lang="fr-FR" b="1" dirty="0"/>
              <a:t>, </a:t>
            </a:r>
            <a:r>
              <a:rPr lang="fr-FR" b="1" dirty="0" err="1"/>
              <a:t>italicization</a:t>
            </a:r>
            <a:r>
              <a:rPr lang="fr-FR" b="1" dirty="0"/>
              <a:t> and </a:t>
            </a:r>
            <a:r>
              <a:rPr lang="fr-FR" b="1" dirty="0" err="1"/>
              <a:t>hyphenation</a:t>
            </a:r>
            <a:endParaRPr lang="fr-FR" b="1" dirty="0"/>
          </a:p>
          <a:p>
            <a:r>
              <a:rPr lang="fr-FR" dirty="0" err="1"/>
              <a:t>Statistical</a:t>
            </a:r>
            <a:r>
              <a:rPr lang="fr-FR" dirty="0"/>
              <a:t> </a:t>
            </a:r>
            <a:r>
              <a:rPr lang="fr-FR" dirty="0" err="1"/>
              <a:t>terms</a:t>
            </a:r>
            <a:r>
              <a:rPr lang="fr-FR" dirty="0"/>
              <a:t>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i="1" dirty="0" err="1"/>
              <a:t>t</a:t>
            </a:r>
            <a:r>
              <a:rPr lang="fr-FR" dirty="0"/>
              <a:t> test, </a:t>
            </a:r>
            <a:r>
              <a:rPr lang="fr-FR" i="1" dirty="0"/>
              <a:t>z </a:t>
            </a:r>
            <a:r>
              <a:rPr lang="fr-FR" dirty="0"/>
              <a:t>test, and </a:t>
            </a:r>
            <a:r>
              <a:rPr lang="fr-FR" i="1" dirty="0"/>
              <a:t>p</a:t>
            </a:r>
            <a:r>
              <a:rPr lang="fr-FR" dirty="0"/>
              <a:t> value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begin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lowercase</a:t>
            </a:r>
            <a:r>
              <a:rPr lang="fr-FR" dirty="0"/>
              <a:t>, </a:t>
            </a:r>
            <a:r>
              <a:rPr lang="fr-FR" dirty="0" err="1"/>
              <a:t>italicized</a:t>
            </a:r>
            <a:r>
              <a:rPr lang="fr-FR" dirty="0"/>
              <a:t> </a:t>
            </a:r>
            <a:r>
              <a:rPr lang="fr-FR" dirty="0" err="1"/>
              <a:t>letter</a:t>
            </a:r>
            <a:r>
              <a:rPr lang="fr-FR" dirty="0"/>
              <a:t>. Never </a:t>
            </a:r>
            <a:r>
              <a:rPr lang="fr-FR" dirty="0" err="1"/>
              <a:t>begin</a:t>
            </a:r>
            <a:r>
              <a:rPr lang="fr-FR" dirty="0"/>
              <a:t> a sentence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lowercase</a:t>
            </a:r>
            <a:r>
              <a:rPr lang="fr-FR" dirty="0"/>
              <a:t> </a:t>
            </a:r>
            <a:r>
              <a:rPr lang="fr-FR" dirty="0" err="1"/>
              <a:t>statistical</a:t>
            </a:r>
            <a:r>
              <a:rPr lang="fr-FR" dirty="0"/>
              <a:t> </a:t>
            </a:r>
            <a:r>
              <a:rPr lang="fr-FR" dirty="0" err="1"/>
              <a:t>abbreviations</a:t>
            </a:r>
            <a:r>
              <a:rPr lang="fr-FR" dirty="0"/>
              <a:t>.</a:t>
            </a:r>
          </a:p>
          <a:p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statistical</a:t>
            </a:r>
            <a:r>
              <a:rPr lang="fr-FR" dirty="0"/>
              <a:t> </a:t>
            </a:r>
            <a:r>
              <a:rPr lang="fr-FR" dirty="0" err="1"/>
              <a:t>terms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hyphenated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modify</a:t>
            </a:r>
            <a:r>
              <a:rPr lang="fr-FR" dirty="0"/>
              <a:t> a </a:t>
            </a:r>
            <a:r>
              <a:rPr lang="fr-FR" dirty="0" err="1"/>
              <a:t>subsequent</a:t>
            </a:r>
            <a:r>
              <a:rPr lang="fr-FR" dirty="0"/>
              <a:t> </a:t>
            </a:r>
            <a:r>
              <a:rPr lang="fr-FR" dirty="0" err="1"/>
              <a:t>word</a:t>
            </a:r>
            <a:r>
              <a:rPr lang="fr-FR" dirty="0"/>
              <a:t> (</a:t>
            </a:r>
            <a:r>
              <a:rPr lang="fr-FR" dirty="0" err="1"/>
              <a:t>e.g</a:t>
            </a:r>
            <a:r>
              <a:rPr lang="fr-FR" dirty="0"/>
              <a:t>., “</a:t>
            </a:r>
            <a:r>
              <a:rPr lang="fr-FR" i="1" dirty="0"/>
              <a:t>z</a:t>
            </a:r>
            <a:r>
              <a:rPr lang="fr-FR" dirty="0"/>
              <a:t>-test </a:t>
            </a:r>
            <a:r>
              <a:rPr lang="fr-FR" dirty="0" err="1"/>
              <a:t>results</a:t>
            </a:r>
            <a:r>
              <a:rPr lang="fr-FR" dirty="0"/>
              <a:t>” versus </a:t>
            </a:r>
            <a:r>
              <a:rPr lang="fr-FR" dirty="0" err="1"/>
              <a:t>results</a:t>
            </a:r>
            <a:r>
              <a:rPr lang="fr-FR" dirty="0"/>
              <a:t> of “</a:t>
            </a:r>
            <a:r>
              <a:rPr lang="fr-FR" i="1" dirty="0"/>
              <a:t>z</a:t>
            </a:r>
            <a:r>
              <a:rPr lang="fr-FR" dirty="0"/>
              <a:t> tests”).</a:t>
            </a:r>
          </a:p>
          <a:p>
            <a:r>
              <a:rPr lang="fr-FR" dirty="0"/>
              <a:t>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</a:t>
            </a:r>
            <a:r>
              <a:rPr lang="fr-FR" dirty="0" err="1"/>
              <a:t>plurals</a:t>
            </a:r>
            <a:r>
              <a:rPr lang="fr-FR" dirty="0"/>
              <a:t> of </a:t>
            </a:r>
            <a:r>
              <a:rPr lang="fr-FR" dirty="0" err="1"/>
              <a:t>statistical</a:t>
            </a:r>
            <a:r>
              <a:rPr lang="fr-FR" dirty="0"/>
              <a:t> </a:t>
            </a:r>
            <a:r>
              <a:rPr lang="fr-FR" dirty="0" err="1"/>
              <a:t>symbols</a:t>
            </a:r>
            <a:r>
              <a:rPr lang="fr-FR" dirty="0"/>
              <a:t> (</a:t>
            </a:r>
            <a:r>
              <a:rPr lang="fr-FR" dirty="0" err="1"/>
              <a:t>e.g</a:t>
            </a:r>
            <a:r>
              <a:rPr lang="fr-FR" dirty="0"/>
              <a:t>., </a:t>
            </a:r>
            <a:r>
              <a:rPr lang="fr-FR" i="1" dirty="0"/>
              <a:t>M</a:t>
            </a:r>
            <a:r>
              <a:rPr lang="fr-FR" dirty="0"/>
              <a:t> or </a:t>
            </a:r>
            <a:r>
              <a:rPr lang="fr-FR" i="1" dirty="0"/>
              <a:t>p</a:t>
            </a:r>
            <a:r>
              <a:rPr lang="fr-FR" dirty="0"/>
              <a:t>) by </a:t>
            </a:r>
            <a:r>
              <a:rPr lang="fr-FR" dirty="0" err="1"/>
              <a:t>adding</a:t>
            </a:r>
            <a:r>
              <a:rPr lang="fr-FR" dirty="0"/>
              <a:t> a non-</a:t>
            </a:r>
            <a:r>
              <a:rPr lang="fr-FR" dirty="0" err="1"/>
              <a:t>italicized</a:t>
            </a:r>
            <a:r>
              <a:rPr lang="fr-FR" dirty="0"/>
              <a:t> “s” to the end </a:t>
            </a:r>
            <a:r>
              <a:rPr lang="fr-FR" dirty="0" err="1"/>
              <a:t>with</a:t>
            </a:r>
            <a:r>
              <a:rPr lang="fr-FR" dirty="0"/>
              <a:t> no apostrophe (</a:t>
            </a:r>
            <a:r>
              <a:rPr lang="fr-FR" dirty="0" err="1"/>
              <a:t>e.g</a:t>
            </a:r>
            <a:r>
              <a:rPr lang="fr-FR" dirty="0"/>
              <a:t>., </a:t>
            </a:r>
            <a:r>
              <a:rPr lang="fr-FR" i="1" dirty="0"/>
              <a:t>M</a:t>
            </a:r>
            <a:r>
              <a:rPr lang="fr-FR" dirty="0"/>
              <a:t>s or </a:t>
            </a:r>
            <a:r>
              <a:rPr lang="fr-FR" i="1" dirty="0" err="1"/>
              <a:t>p</a:t>
            </a:r>
            <a:r>
              <a:rPr lang="fr-FR" dirty="0" err="1"/>
              <a:t>s</a:t>
            </a:r>
            <a:r>
              <a:rPr lang="fr-F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7489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3AA9F-3723-DC4A-BEEB-5DE57F120EC4}"/>
              </a:ext>
            </a:extLst>
          </p:cNvPr>
          <p:cNvSpPr/>
          <p:nvPr/>
        </p:nvSpPr>
        <p:spPr>
          <a:xfrm>
            <a:off x="274320" y="831613"/>
            <a:ext cx="11287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Reporting</a:t>
            </a:r>
            <a:r>
              <a:rPr lang="fr-FR" b="1" dirty="0"/>
              <a:t> confidence </a:t>
            </a:r>
            <a:r>
              <a:rPr lang="fr-FR" b="1" dirty="0" err="1"/>
              <a:t>intervals</a:t>
            </a:r>
            <a:endParaRPr lang="fr-FR" b="1" dirty="0"/>
          </a:p>
          <a:p>
            <a:r>
              <a:rPr lang="fr-FR" dirty="0"/>
              <a:t>You </a:t>
            </a:r>
            <a:r>
              <a:rPr lang="fr-FR" dirty="0" err="1"/>
              <a:t>should</a:t>
            </a:r>
            <a:r>
              <a:rPr lang="fr-FR" dirty="0"/>
              <a:t> report</a:t>
            </a:r>
            <a:r>
              <a:rPr lang="fr-FR" dirty="0">
                <a:hlinkClick r:id="rId2"/>
              </a:rPr>
              <a:t> confidence intervals</a:t>
            </a:r>
            <a:r>
              <a:rPr lang="fr-FR" dirty="0"/>
              <a:t> of </a:t>
            </a:r>
            <a:r>
              <a:rPr lang="fr-FR" dirty="0" err="1"/>
              <a:t>effect</a:t>
            </a:r>
            <a:r>
              <a:rPr lang="fr-FR" dirty="0"/>
              <a:t> sizes (</a:t>
            </a:r>
            <a:r>
              <a:rPr lang="fr-FR" dirty="0" err="1"/>
              <a:t>e.g</a:t>
            </a:r>
            <a:r>
              <a:rPr lang="fr-FR" dirty="0"/>
              <a:t>., </a:t>
            </a:r>
            <a:r>
              <a:rPr lang="fr-FR" dirty="0" err="1"/>
              <a:t>Cohen’s</a:t>
            </a:r>
            <a:r>
              <a:rPr lang="fr-FR" dirty="0"/>
              <a:t> </a:t>
            </a:r>
            <a:r>
              <a:rPr lang="fr-FR" i="1" dirty="0"/>
              <a:t>d</a:t>
            </a:r>
            <a:r>
              <a:rPr lang="fr-FR" dirty="0"/>
              <a:t>) or point </a:t>
            </a:r>
            <a:r>
              <a:rPr lang="fr-FR" dirty="0" err="1"/>
              <a:t>estimates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relevant.</a:t>
            </a:r>
          </a:p>
          <a:p>
            <a:r>
              <a:rPr lang="fr-FR" dirty="0"/>
              <a:t>To report a confidence </a:t>
            </a:r>
            <a:r>
              <a:rPr lang="fr-FR" dirty="0" err="1"/>
              <a:t>interval</a:t>
            </a:r>
            <a:r>
              <a:rPr lang="fr-FR" dirty="0"/>
              <a:t>, state the confidence </a:t>
            </a:r>
            <a:r>
              <a:rPr lang="fr-FR" dirty="0" err="1"/>
              <a:t>level</a:t>
            </a:r>
            <a:r>
              <a:rPr lang="fr-FR" dirty="0"/>
              <a:t> and use </a:t>
            </a:r>
            <a:r>
              <a:rPr lang="fr-FR" dirty="0" err="1"/>
              <a:t>brackets</a:t>
            </a:r>
            <a:r>
              <a:rPr lang="fr-FR" dirty="0"/>
              <a:t> to enclose the </a:t>
            </a:r>
            <a:r>
              <a:rPr lang="fr-FR" dirty="0" err="1"/>
              <a:t>lower</a:t>
            </a:r>
            <a:r>
              <a:rPr lang="fr-FR" dirty="0"/>
              <a:t> and </a:t>
            </a:r>
            <a:r>
              <a:rPr lang="fr-FR" dirty="0" err="1"/>
              <a:t>upper</a:t>
            </a:r>
            <a:r>
              <a:rPr lang="fr-FR" dirty="0"/>
              <a:t> </a:t>
            </a:r>
            <a:r>
              <a:rPr lang="fr-FR" dirty="0" err="1"/>
              <a:t>limits</a:t>
            </a:r>
            <a:r>
              <a:rPr lang="fr-FR" dirty="0"/>
              <a:t> of the confidence </a:t>
            </a:r>
            <a:r>
              <a:rPr lang="fr-FR" dirty="0" err="1"/>
              <a:t>interval</a:t>
            </a:r>
            <a:r>
              <a:rPr lang="fr-FR" dirty="0"/>
              <a:t>, </a:t>
            </a:r>
            <a:r>
              <a:rPr lang="fr-FR" dirty="0" err="1"/>
              <a:t>separated</a:t>
            </a:r>
            <a:r>
              <a:rPr lang="fr-FR" dirty="0"/>
              <a:t> by a comma.</a:t>
            </a:r>
          </a:p>
          <a:p>
            <a:endParaRPr lang="fr-FR" dirty="0"/>
          </a:p>
          <a:p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dirty="0" err="1"/>
              <a:t>Example</a:t>
            </a:r>
            <a:r>
              <a:rPr lang="fr-FR" dirty="0"/>
              <a:t>: </a:t>
            </a:r>
            <a:r>
              <a:rPr lang="fr-FR" dirty="0" err="1"/>
              <a:t>Reporting</a:t>
            </a:r>
            <a:r>
              <a:rPr lang="fr-FR" dirty="0"/>
              <a:t> confidence </a:t>
            </a:r>
            <a:r>
              <a:rPr lang="fr-FR" dirty="0" err="1"/>
              <a:t>intervals</a:t>
            </a:r>
            <a:r>
              <a:rPr lang="fr-FR" dirty="0"/>
              <a:t> </a:t>
            </a:r>
          </a:p>
          <a:p>
            <a:r>
              <a:rPr lang="fr-FR" dirty="0"/>
              <a:t>- </a:t>
            </a:r>
            <a:r>
              <a:rPr lang="fr-FR" dirty="0" err="1"/>
              <a:t>Older</a:t>
            </a:r>
            <a:r>
              <a:rPr lang="fr-FR" dirty="0"/>
              <a:t> </a:t>
            </a:r>
            <a:r>
              <a:rPr lang="fr-FR" dirty="0" err="1"/>
              <a:t>adults</a:t>
            </a:r>
            <a:r>
              <a:rPr lang="fr-FR" dirty="0"/>
              <a:t> </a:t>
            </a:r>
            <a:r>
              <a:rPr lang="fr-FR" dirty="0" err="1"/>
              <a:t>experienced</a:t>
            </a:r>
            <a:r>
              <a:rPr lang="fr-FR" dirty="0"/>
              <a:t> </a:t>
            </a:r>
            <a:r>
              <a:rPr lang="fr-FR" dirty="0" err="1"/>
              <a:t>significantly</a:t>
            </a:r>
            <a:r>
              <a:rPr lang="fr-FR" dirty="0"/>
              <a:t> more </a:t>
            </a:r>
            <a:r>
              <a:rPr lang="fr-FR" dirty="0" err="1"/>
              <a:t>loneliness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younger</a:t>
            </a:r>
            <a:r>
              <a:rPr lang="fr-FR" dirty="0"/>
              <a:t> </a:t>
            </a:r>
            <a:r>
              <a:rPr lang="fr-FR" dirty="0" err="1"/>
              <a:t>adults</a:t>
            </a:r>
            <a:r>
              <a:rPr lang="fr-FR" dirty="0"/>
              <a:t>, </a:t>
            </a:r>
            <a:r>
              <a:rPr lang="fr-FR" i="1" dirty="0" err="1"/>
              <a:t>t</a:t>
            </a:r>
            <a:r>
              <a:rPr lang="fr-FR" dirty="0"/>
              <a:t>(32) = 2.94, </a:t>
            </a:r>
            <a:r>
              <a:rPr lang="fr-FR" i="1" dirty="0"/>
              <a:t>p</a:t>
            </a:r>
            <a:r>
              <a:rPr lang="fr-FR" dirty="0"/>
              <a:t> = .006, </a:t>
            </a:r>
            <a:r>
              <a:rPr lang="fr-FR" i="1" dirty="0"/>
              <a:t>d</a:t>
            </a:r>
            <a:r>
              <a:rPr lang="fr-FR" dirty="0"/>
              <a:t> = 0.81, 95% CI [0.6, 1.02].</a:t>
            </a:r>
          </a:p>
          <a:p>
            <a:pPr marL="285750" indent="-285750">
              <a:buFontTx/>
              <a:buChar char="-"/>
            </a:pPr>
            <a:r>
              <a:rPr lang="fr-FR" dirty="0"/>
              <a:t>On </a:t>
            </a:r>
            <a:r>
              <a:rPr lang="fr-FR" dirty="0" err="1"/>
              <a:t>average</a:t>
            </a:r>
            <a:r>
              <a:rPr lang="fr-FR" dirty="0"/>
              <a:t>, the </a:t>
            </a:r>
            <a:r>
              <a:rPr lang="fr-FR" dirty="0" err="1"/>
              <a:t>treatment</a:t>
            </a:r>
            <a:r>
              <a:rPr lang="fr-FR" dirty="0"/>
              <a:t> </a:t>
            </a:r>
            <a:r>
              <a:rPr lang="fr-FR" dirty="0" err="1"/>
              <a:t>resulted</a:t>
            </a:r>
            <a:r>
              <a:rPr lang="fr-FR" dirty="0"/>
              <a:t> in a 30% </a:t>
            </a:r>
            <a:r>
              <a:rPr lang="fr-FR" dirty="0" err="1"/>
              <a:t>reduction</a:t>
            </a:r>
            <a:r>
              <a:rPr lang="fr-FR" dirty="0"/>
              <a:t> in migraine </a:t>
            </a:r>
            <a:r>
              <a:rPr lang="fr-FR" dirty="0" err="1"/>
              <a:t>frequency</a:t>
            </a:r>
            <a:r>
              <a:rPr lang="fr-FR" dirty="0"/>
              <a:t>, 99% CI [26.5, 33.5].</a:t>
            </a:r>
          </a:p>
          <a:p>
            <a:pPr marL="285750" indent="-285750">
              <a:buFontTx/>
              <a:buChar char="-"/>
            </a:pPr>
            <a:endParaRPr lang="fr-FR"/>
          </a:p>
          <a:p>
            <a:endParaRPr lang="fr-FR" dirty="0"/>
          </a:p>
          <a:p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presenting</a:t>
            </a:r>
            <a:r>
              <a:rPr lang="fr-FR" dirty="0"/>
              <a:t> multiple confidence </a:t>
            </a:r>
            <a:r>
              <a:rPr lang="fr-FR" dirty="0" err="1"/>
              <a:t>intervals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confidence </a:t>
            </a:r>
            <a:r>
              <a:rPr lang="fr-FR" dirty="0" err="1"/>
              <a:t>levels</a:t>
            </a:r>
            <a:r>
              <a:rPr lang="fr-FR" dirty="0"/>
              <a:t> in a </a:t>
            </a:r>
            <a:r>
              <a:rPr lang="fr-FR" dirty="0" err="1"/>
              <a:t>sequence</a:t>
            </a:r>
            <a:r>
              <a:rPr lang="fr-FR" dirty="0"/>
              <a:t>, </a:t>
            </a:r>
            <a:r>
              <a:rPr lang="fr-FR" dirty="0" err="1"/>
              <a:t>don’t</a:t>
            </a:r>
            <a:r>
              <a:rPr lang="fr-FR" dirty="0"/>
              <a:t> </a:t>
            </a:r>
            <a:r>
              <a:rPr lang="fr-FR" dirty="0" err="1"/>
              <a:t>repeat</a:t>
            </a:r>
            <a:r>
              <a:rPr lang="fr-FR" dirty="0"/>
              <a:t> the confidence </a:t>
            </a:r>
            <a:r>
              <a:rPr lang="fr-FR" dirty="0" err="1"/>
              <a:t>level</a:t>
            </a:r>
            <a:r>
              <a:rPr lang="fr-FR" dirty="0"/>
              <a:t> or the </a:t>
            </a:r>
            <a:r>
              <a:rPr lang="fr-FR" dirty="0" err="1"/>
              <a:t>word</a:t>
            </a:r>
            <a:r>
              <a:rPr lang="fr-FR" dirty="0"/>
              <a:t> “CI.”</a:t>
            </a:r>
          </a:p>
        </p:txBody>
      </p:sp>
    </p:spTree>
    <p:extLst>
      <p:ext uri="{BB962C8B-B14F-4D97-AF65-F5344CB8AC3E}">
        <p14:creationId xmlns:p14="http://schemas.microsoft.com/office/powerpoint/2010/main" val="188319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2</a:t>
            </a:fld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19FD3B6-F49F-BA4B-9DE7-76671C77B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0904"/>
              </p:ext>
            </p:extLst>
          </p:nvPr>
        </p:nvGraphicFramePr>
        <p:xfrm>
          <a:off x="838200" y="3224054"/>
          <a:ext cx="10515600" cy="155448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88869224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626063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/>
                        <a:t>Italicize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Don’t italicize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010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/>
                        <a:t>Letters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when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they</a:t>
                      </a:r>
                      <a:r>
                        <a:rPr lang="fr-FR" dirty="0"/>
                        <a:t> are </a:t>
                      </a:r>
                      <a:r>
                        <a:rPr lang="fr-FR" dirty="0" err="1"/>
                        <a:t>statistical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symbols</a:t>
                      </a:r>
                      <a:r>
                        <a:rPr lang="fr-FR" dirty="0"/>
                        <a:t> or </a:t>
                      </a:r>
                      <a:r>
                        <a:rPr lang="fr-FR" dirty="0" err="1"/>
                        <a:t>algebraic</a:t>
                      </a:r>
                      <a:r>
                        <a:rPr lang="fr-FR" dirty="0"/>
                        <a:t> variables: </a:t>
                      </a:r>
                      <a:r>
                        <a:rPr lang="fr-FR" dirty="0" err="1"/>
                        <a:t>Cohen’s</a:t>
                      </a:r>
                      <a:r>
                        <a:rPr lang="fr-FR" dirty="0"/>
                        <a:t> </a:t>
                      </a:r>
                      <a:r>
                        <a:rPr lang="fr-FR" i="1" dirty="0"/>
                        <a:t>d</a:t>
                      </a:r>
                      <a:r>
                        <a:rPr lang="fr-FR" dirty="0"/>
                        <a:t>, </a:t>
                      </a:r>
                      <a:r>
                        <a:rPr lang="fr-FR" i="1" dirty="0"/>
                        <a:t>SD, p </a:t>
                      </a:r>
                      <a:r>
                        <a:rPr lang="fr-FR" dirty="0"/>
                        <a:t>value, </a:t>
                      </a:r>
                      <a:r>
                        <a:rPr lang="fr-FR" i="1" dirty="0" err="1"/>
                        <a:t>t</a:t>
                      </a:r>
                      <a:r>
                        <a:rPr lang="fr-FR" dirty="0"/>
                        <a:t> test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Greek </a:t>
                      </a:r>
                      <a:r>
                        <a:rPr lang="fr-FR" dirty="0" err="1"/>
                        <a:t>letters</a:t>
                      </a:r>
                      <a:r>
                        <a:rPr lang="fr-FR" dirty="0"/>
                        <a:t>: </a:t>
                      </a:r>
                      <a:r>
                        <a:rPr lang="el-GR" dirty="0"/>
                        <a:t>σ </a:t>
                      </a:r>
                      <a:r>
                        <a:rPr lang="fr-FR" dirty="0"/>
                        <a:t>or </a:t>
                      </a:r>
                      <a:r>
                        <a:rPr lang="el-GR" dirty="0"/>
                        <a:t>Χ</a:t>
                      </a:r>
                      <a:r>
                        <a:rPr lang="el-GR" baseline="30000" dirty="0"/>
                        <a:t>2</a:t>
                      </a:r>
                      <a:endParaRPr lang="el-GR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/>
                        <a:t>Subscripts</a:t>
                      </a:r>
                      <a:r>
                        <a:rPr lang="fr-FR" dirty="0"/>
                        <a:t> for </a:t>
                      </a:r>
                      <a:r>
                        <a:rPr lang="fr-FR" dirty="0" err="1"/>
                        <a:t>statistical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symbols</a:t>
                      </a:r>
                      <a:r>
                        <a:rPr lang="fr-FR" dirty="0"/>
                        <a:t>: </a:t>
                      </a:r>
                      <a:r>
                        <a:rPr lang="fr-FR" i="1" dirty="0" err="1"/>
                        <a:t>M</a:t>
                      </a:r>
                      <a:r>
                        <a:rPr lang="fr-FR" baseline="-25000" dirty="0" err="1"/>
                        <a:t>control</a:t>
                      </a:r>
                      <a:endParaRPr lang="fr-FR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/>
                        <a:t>Trigonometric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terms</a:t>
                      </a:r>
                      <a:r>
                        <a:rPr lang="fr-FR" dirty="0"/>
                        <a:t>: sin, cos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/>
                        <a:t>Vectors</a:t>
                      </a:r>
                      <a:r>
                        <a:rPr lang="fr-FR" dirty="0"/>
                        <a:t> or matrices (</a:t>
                      </a:r>
                      <a:r>
                        <a:rPr lang="fr-FR" dirty="0" err="1"/>
                        <a:t>boldface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these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instead</a:t>
                      </a:r>
                      <a:r>
                        <a:rPr lang="fr-FR" dirty="0"/>
                        <a:t>): </a:t>
                      </a:r>
                      <a:r>
                        <a:rPr lang="fr-FR" b="1" dirty="0"/>
                        <a:t>V, X </a:t>
                      </a:r>
                      <a:endParaRPr lang="fr-F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492855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C70FF0F8-28F2-DD4E-A7D7-A43D9ABD0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795431"/>
              </p:ext>
            </p:extLst>
          </p:nvPr>
        </p:nvGraphicFramePr>
        <p:xfrm>
          <a:off x="838200" y="1778001"/>
          <a:ext cx="10515600" cy="100584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5891058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071222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/>
                        <a:t>Capitalize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Don’t capitalize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087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 err="1"/>
                        <a:t>Names</a:t>
                      </a:r>
                      <a:r>
                        <a:rPr lang="fr-FR" dirty="0"/>
                        <a:t> of </a:t>
                      </a:r>
                      <a:r>
                        <a:rPr lang="fr-FR" dirty="0" err="1"/>
                        <a:t>effects</a:t>
                      </a:r>
                      <a:r>
                        <a:rPr lang="fr-FR" dirty="0"/>
                        <a:t> or variables </a:t>
                      </a:r>
                      <a:r>
                        <a:rPr lang="fr-FR" dirty="0" err="1"/>
                        <a:t>only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when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they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appear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with</a:t>
                      </a:r>
                      <a:r>
                        <a:rPr lang="fr-FR" dirty="0"/>
                        <a:t> multiplication </a:t>
                      </a:r>
                      <a:r>
                        <a:rPr lang="fr-FR" dirty="0" err="1"/>
                        <a:t>signs</a:t>
                      </a:r>
                      <a:r>
                        <a:rPr lang="fr-FR" dirty="0"/>
                        <a:t>: Age × </a:t>
                      </a:r>
                      <a:r>
                        <a:rPr lang="fr-FR" dirty="0" err="1"/>
                        <a:t>Sex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effect</a:t>
                      </a:r>
                      <a:endParaRPr lang="fr-F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Lowercase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statistical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terms</a:t>
                      </a:r>
                      <a:r>
                        <a:rPr lang="fr-FR" dirty="0"/>
                        <a:t>: </a:t>
                      </a:r>
                      <a:r>
                        <a:rPr lang="fr-FR" i="1" dirty="0" err="1"/>
                        <a:t>t</a:t>
                      </a:r>
                      <a:r>
                        <a:rPr lang="fr-FR" dirty="0"/>
                        <a:t> test, </a:t>
                      </a:r>
                      <a:r>
                        <a:rPr lang="fr-FR" i="1" dirty="0"/>
                        <a:t>p</a:t>
                      </a:r>
                      <a:r>
                        <a:rPr lang="fr-FR" dirty="0"/>
                        <a:t> value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22466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3ACC30C-04B5-0042-9FB4-B8C93EA6D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23512"/>
            <a:ext cx="43396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general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the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following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guidelines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apply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29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119FA9-C579-224F-A425-2B267AC98769}"/>
              </a:ext>
            </a:extLst>
          </p:cNvPr>
          <p:cNvSpPr/>
          <p:nvPr/>
        </p:nvSpPr>
        <p:spPr>
          <a:xfrm>
            <a:off x="386080" y="908596"/>
            <a:ext cx="11805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Parentheses</a:t>
            </a:r>
            <a:r>
              <a:rPr lang="fr-FR" b="1" dirty="0"/>
              <a:t> vs. </a:t>
            </a:r>
            <a:r>
              <a:rPr lang="fr-FR" b="1" dirty="0" err="1"/>
              <a:t>brackets</a:t>
            </a:r>
            <a:endParaRPr lang="fr-FR" b="1" dirty="0"/>
          </a:p>
          <a:p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aim</a:t>
            </a:r>
            <a:r>
              <a:rPr lang="fr-FR" dirty="0"/>
              <a:t> to </a:t>
            </a:r>
            <a:r>
              <a:rPr lang="fr-FR" dirty="0" err="1"/>
              <a:t>avoid</a:t>
            </a:r>
            <a:r>
              <a:rPr lang="fr-FR" dirty="0"/>
              <a:t> </a:t>
            </a:r>
            <a:r>
              <a:rPr lang="fr-FR" dirty="0" err="1"/>
              <a:t>nested</a:t>
            </a:r>
            <a:r>
              <a:rPr lang="fr-FR" dirty="0"/>
              <a:t> </a:t>
            </a:r>
            <a:r>
              <a:rPr lang="fr-FR" dirty="0" err="1"/>
              <a:t>parentheses</a:t>
            </a:r>
            <a:r>
              <a:rPr lang="fr-FR" dirty="0"/>
              <a:t> and </a:t>
            </a:r>
            <a:r>
              <a:rPr lang="fr-FR" dirty="0" err="1"/>
              <a:t>brackets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dirty="0" err="1"/>
              <a:t>statistics</a:t>
            </a:r>
            <a:r>
              <a:rPr lang="fr-FR" dirty="0"/>
              <a:t>. </a:t>
            </a:r>
            <a:r>
              <a:rPr lang="fr-FR" dirty="0" err="1"/>
              <a:t>Instead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use commas to </a:t>
            </a:r>
            <a:r>
              <a:rPr lang="fr-FR" dirty="0" err="1"/>
              <a:t>separate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</a:t>
            </a:r>
            <a:r>
              <a:rPr lang="fr-FR" dirty="0" err="1"/>
              <a:t>statistics</a:t>
            </a:r>
            <a:r>
              <a:rPr lang="fr-FR" dirty="0"/>
              <a:t>.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F92B65C-CA61-0F42-A334-FC1D0BFC9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594419"/>
              </p:ext>
            </p:extLst>
          </p:nvPr>
        </p:nvGraphicFramePr>
        <p:xfrm>
          <a:off x="562176" y="1831926"/>
          <a:ext cx="10515600" cy="1959134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54943143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85371700"/>
                    </a:ext>
                  </a:extLst>
                </a:gridCol>
              </a:tblGrid>
              <a:tr h="1044734">
                <a:tc>
                  <a:txBody>
                    <a:bodyPr/>
                    <a:lstStyle/>
                    <a:p>
                      <a:r>
                        <a:rPr lang="fr-FR"/>
                        <a:t>Use parentheses (round brackets)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Use (square) brackets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171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>
                          <a:hlinkClick r:id="rId2"/>
                        </a:rPr>
                        <a:t>Degrees of freedom</a:t>
                      </a:r>
                      <a:endParaRPr lang="fr-FR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/>
                        <a:t>Statistical values when they aren’t already in parentheses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Confidence </a:t>
                      </a:r>
                      <a:r>
                        <a:rPr lang="fr-FR" dirty="0" err="1"/>
                        <a:t>interval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limits</a:t>
                      </a:r>
                      <a:endParaRPr lang="fr-FR" dirty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/>
                        <a:t>Statistics</a:t>
                      </a:r>
                      <a:r>
                        <a:rPr lang="fr-FR" dirty="0"/>
                        <a:t> in a </a:t>
                      </a:r>
                      <a:r>
                        <a:rPr lang="fr-FR" dirty="0" err="1"/>
                        <a:t>text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that’s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already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enclosed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within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parentheses</a:t>
                      </a:r>
                      <a:endParaRPr lang="fr-F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67539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222F664-A2C7-B540-AB7F-0880088295F0}"/>
              </a:ext>
            </a:extLst>
          </p:cNvPr>
          <p:cNvSpPr/>
          <p:nvPr/>
        </p:nvSpPr>
        <p:spPr>
          <a:xfrm>
            <a:off x="701040" y="4326096"/>
            <a:ext cx="1081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Examples</a:t>
            </a:r>
            <a:r>
              <a:rPr lang="fr-FR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Reporting</a:t>
            </a:r>
            <a:r>
              <a:rPr lang="fr-FR" dirty="0"/>
              <a:t> values in </a:t>
            </a:r>
            <a:r>
              <a:rPr lang="fr-FR" dirty="0" err="1"/>
              <a:t>parentheses</a:t>
            </a:r>
            <a:r>
              <a:rPr lang="fr-FR" dirty="0"/>
              <a:t> Scores </a:t>
            </a:r>
            <a:r>
              <a:rPr lang="fr-FR" dirty="0" err="1"/>
              <a:t>improved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</a:t>
            </a:r>
            <a:r>
              <a:rPr lang="fr-FR" dirty="0" err="1"/>
              <a:t>pretest</a:t>
            </a:r>
            <a:r>
              <a:rPr lang="fr-FR" dirty="0"/>
              <a:t> and posttest (</a:t>
            </a:r>
            <a:r>
              <a:rPr lang="fr-FR" i="1" dirty="0"/>
              <a:t>p</a:t>
            </a:r>
            <a:r>
              <a:rPr lang="fr-FR" dirty="0"/>
              <a:t> &lt; .001).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Significant</a:t>
            </a:r>
            <a:r>
              <a:rPr lang="fr-FR" dirty="0"/>
              <a:t> </a:t>
            </a:r>
            <a:r>
              <a:rPr lang="fr-FR" dirty="0" err="1"/>
              <a:t>differences</a:t>
            </a:r>
            <a:r>
              <a:rPr lang="fr-FR" dirty="0"/>
              <a:t> in test scores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recorded</a:t>
            </a:r>
            <a:r>
              <a:rPr lang="fr-FR" dirty="0"/>
              <a:t>, </a:t>
            </a:r>
            <a:r>
              <a:rPr lang="fr-FR" i="1" dirty="0"/>
              <a:t>F</a:t>
            </a:r>
            <a:r>
              <a:rPr lang="fr-FR" dirty="0"/>
              <a:t>(1, 30) = 4.67, </a:t>
            </a:r>
            <a:r>
              <a:rPr lang="fr-FR" i="1" dirty="0"/>
              <a:t>p</a:t>
            </a:r>
            <a:r>
              <a:rPr lang="fr-FR" dirty="0"/>
              <a:t> = .003.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(A </a:t>
            </a:r>
            <a:r>
              <a:rPr lang="fr-FR" dirty="0" err="1"/>
              <a:t>previous</a:t>
            </a:r>
            <a:r>
              <a:rPr lang="fr-FR" dirty="0"/>
              <a:t> </a:t>
            </a:r>
            <a:r>
              <a:rPr lang="fr-FR" dirty="0" err="1"/>
              <a:t>meta-analysis</a:t>
            </a:r>
            <a:r>
              <a:rPr lang="fr-FR" dirty="0"/>
              <a:t> </a:t>
            </a:r>
            <a:r>
              <a:rPr lang="fr-FR" dirty="0" err="1"/>
              <a:t>highlighted</a:t>
            </a:r>
            <a:r>
              <a:rPr lang="fr-FR" dirty="0"/>
              <a:t> </a:t>
            </a:r>
            <a:r>
              <a:rPr lang="fr-FR" dirty="0" err="1"/>
              <a:t>low</a:t>
            </a:r>
            <a:r>
              <a:rPr lang="fr-FR" dirty="0"/>
              <a:t> </a:t>
            </a:r>
            <a:r>
              <a:rPr lang="fr-FR" dirty="0" err="1"/>
              <a:t>effect</a:t>
            </a:r>
            <a:r>
              <a:rPr lang="fr-FR" dirty="0"/>
              <a:t> sizes [</a:t>
            </a:r>
            <a:r>
              <a:rPr lang="fr-FR" i="1" dirty="0"/>
              <a:t>d </a:t>
            </a:r>
            <a:r>
              <a:rPr lang="fr-FR" dirty="0"/>
              <a:t>= 0.1] in the </a:t>
            </a:r>
            <a:r>
              <a:rPr lang="fr-FR" dirty="0" err="1"/>
              <a:t>field</a:t>
            </a:r>
            <a:r>
              <a:rPr lang="fr-F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5238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A96B1D-C7E9-4B44-B09F-686CDF075F86}"/>
              </a:ext>
            </a:extLst>
          </p:cNvPr>
          <p:cNvSpPr/>
          <p:nvPr/>
        </p:nvSpPr>
        <p:spPr>
          <a:xfrm>
            <a:off x="335280" y="1166843"/>
            <a:ext cx="11206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Reporting</a:t>
            </a:r>
            <a:r>
              <a:rPr lang="fr-FR" b="1" dirty="0"/>
              <a:t> </a:t>
            </a:r>
            <a:r>
              <a:rPr lang="fr-FR" b="1" dirty="0" err="1"/>
              <a:t>means</a:t>
            </a:r>
            <a:r>
              <a:rPr lang="fr-FR" b="1" dirty="0"/>
              <a:t> and standard </a:t>
            </a:r>
            <a:r>
              <a:rPr lang="fr-FR" b="1" dirty="0" err="1"/>
              <a:t>deviations</a:t>
            </a:r>
            <a:endParaRPr lang="fr-FR" b="1" dirty="0"/>
          </a:p>
          <a:p>
            <a:r>
              <a:rPr lang="fr-FR" dirty="0"/>
              <a:t>Report </a:t>
            </a:r>
            <a:r>
              <a:rPr lang="fr-FR" dirty="0">
                <a:hlinkClick r:id="rId2"/>
              </a:rPr>
              <a:t>descriptive statistics</a:t>
            </a:r>
            <a:r>
              <a:rPr lang="fr-FR" dirty="0"/>
              <a:t> to </a:t>
            </a:r>
            <a:r>
              <a:rPr lang="fr-FR" dirty="0" err="1"/>
              <a:t>summarize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data. Quantitative data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reported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means</a:t>
            </a:r>
            <a:r>
              <a:rPr lang="fr-FR" dirty="0"/>
              <a:t> and standard </a:t>
            </a:r>
            <a:r>
              <a:rPr lang="fr-FR" dirty="0" err="1"/>
              <a:t>deviations</a:t>
            </a:r>
            <a:r>
              <a:rPr lang="fr-FR" dirty="0"/>
              <a:t>, </a:t>
            </a:r>
            <a:r>
              <a:rPr lang="fr-FR" dirty="0" err="1"/>
              <a:t>while</a:t>
            </a:r>
            <a:r>
              <a:rPr lang="fr-FR" dirty="0"/>
              <a:t> </a:t>
            </a:r>
            <a:r>
              <a:rPr lang="fr-FR" dirty="0" err="1"/>
              <a:t>categorical</a:t>
            </a:r>
            <a:r>
              <a:rPr lang="fr-FR" dirty="0"/>
              <a:t> data (</a:t>
            </a:r>
            <a:r>
              <a:rPr lang="fr-FR" dirty="0" err="1"/>
              <a:t>e.g</a:t>
            </a:r>
            <a:r>
              <a:rPr lang="fr-FR" dirty="0"/>
              <a:t>., </a:t>
            </a:r>
            <a:r>
              <a:rPr lang="fr-FR" dirty="0" err="1"/>
              <a:t>demographic</a:t>
            </a:r>
            <a:r>
              <a:rPr lang="fr-FR" dirty="0"/>
              <a:t> variables)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reported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proportions.</a:t>
            </a:r>
          </a:p>
          <a:p>
            <a:r>
              <a:rPr lang="fr-FR" dirty="0">
                <a:hlinkClick r:id="rId3"/>
              </a:rPr>
              <a:t>Means</a:t>
            </a:r>
            <a:r>
              <a:rPr lang="fr-FR" dirty="0"/>
              <a:t> and </a:t>
            </a:r>
            <a:r>
              <a:rPr lang="fr-FR" dirty="0">
                <a:hlinkClick r:id="rId4"/>
              </a:rPr>
              <a:t>standard deviations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presented</a:t>
            </a:r>
            <a:r>
              <a:rPr lang="fr-FR" dirty="0"/>
              <a:t> in the main </a:t>
            </a:r>
            <a:r>
              <a:rPr lang="fr-FR" dirty="0" err="1"/>
              <a:t>text</a:t>
            </a:r>
            <a:r>
              <a:rPr lang="fr-FR" dirty="0"/>
              <a:t> and/or in </a:t>
            </a:r>
            <a:r>
              <a:rPr lang="fr-FR" dirty="0" err="1"/>
              <a:t>parentheses</a:t>
            </a:r>
            <a:r>
              <a:rPr lang="fr-FR" dirty="0"/>
              <a:t>. You </a:t>
            </a:r>
            <a:r>
              <a:rPr lang="fr-FR" dirty="0" err="1"/>
              <a:t>don’t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repeat</a:t>
            </a:r>
            <a:r>
              <a:rPr lang="fr-FR" dirty="0"/>
              <a:t> the </a:t>
            </a:r>
            <a:r>
              <a:rPr lang="fr-FR" dirty="0" err="1"/>
              <a:t>units</a:t>
            </a:r>
            <a:r>
              <a:rPr lang="fr-FR" dirty="0"/>
              <a:t> of </a:t>
            </a:r>
            <a:r>
              <a:rPr lang="fr-FR" dirty="0" err="1"/>
              <a:t>measurement</a:t>
            </a:r>
            <a:r>
              <a:rPr lang="fr-FR" dirty="0"/>
              <a:t> (</a:t>
            </a:r>
            <a:r>
              <a:rPr lang="fr-FR" dirty="0" err="1"/>
              <a:t>e.g</a:t>
            </a:r>
            <a:r>
              <a:rPr lang="fr-FR" dirty="0"/>
              <a:t>., </a:t>
            </a:r>
            <a:r>
              <a:rPr lang="fr-FR" dirty="0" err="1"/>
              <a:t>centimeters</a:t>
            </a:r>
            <a:r>
              <a:rPr lang="fr-FR" dirty="0"/>
              <a:t>) for </a:t>
            </a:r>
            <a:r>
              <a:rPr lang="fr-FR" dirty="0" err="1"/>
              <a:t>statistics</a:t>
            </a:r>
            <a:r>
              <a:rPr lang="fr-FR" dirty="0"/>
              <a:t> </a:t>
            </a:r>
            <a:r>
              <a:rPr lang="fr-FR" dirty="0" err="1"/>
              <a:t>relating</a:t>
            </a:r>
            <a:r>
              <a:rPr lang="fr-FR" dirty="0"/>
              <a:t> to the </a:t>
            </a:r>
            <a:r>
              <a:rPr lang="fr-FR" dirty="0" err="1"/>
              <a:t>same</a:t>
            </a:r>
            <a:r>
              <a:rPr lang="fr-FR" dirty="0"/>
              <a:t> data.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Examples</a:t>
            </a:r>
            <a:r>
              <a:rPr lang="fr-FR" dirty="0"/>
              <a:t>: </a:t>
            </a:r>
          </a:p>
          <a:p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dirty="0" err="1"/>
              <a:t>mean</a:t>
            </a:r>
            <a:r>
              <a:rPr lang="fr-FR" dirty="0"/>
              <a:t> and standard </a:t>
            </a:r>
            <a:r>
              <a:rPr lang="fr-FR" dirty="0" err="1"/>
              <a:t>deviation</a:t>
            </a:r>
            <a:r>
              <a:rPr lang="fr-FR" dirty="0"/>
              <a:t> </a:t>
            </a:r>
            <a:r>
              <a:rPr lang="fr-FR" dirty="0" err="1"/>
              <a:t>Average</a:t>
            </a:r>
            <a:r>
              <a:rPr lang="fr-FR" dirty="0"/>
              <a:t> </a:t>
            </a:r>
            <a:r>
              <a:rPr lang="fr-FR" dirty="0" err="1"/>
              <a:t>sample</a:t>
            </a:r>
            <a:r>
              <a:rPr lang="fr-FR" dirty="0"/>
              <a:t> </a:t>
            </a:r>
            <a:r>
              <a:rPr lang="fr-FR" dirty="0" err="1"/>
              <a:t>height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136.4 cm (</a:t>
            </a:r>
            <a:r>
              <a:rPr lang="fr-FR" i="1" dirty="0"/>
              <a:t>SD</a:t>
            </a:r>
            <a:r>
              <a:rPr lang="fr-FR" dirty="0"/>
              <a:t> = 15.1).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dirty="0" err="1"/>
              <a:t>height</a:t>
            </a:r>
            <a:r>
              <a:rPr lang="fr-FR" dirty="0"/>
              <a:t> of the initial </a:t>
            </a:r>
            <a:r>
              <a:rPr lang="fr-FR" dirty="0" err="1"/>
              <a:t>sample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relatively</a:t>
            </a:r>
            <a:r>
              <a:rPr lang="fr-FR" dirty="0"/>
              <a:t> </a:t>
            </a:r>
            <a:r>
              <a:rPr lang="fr-FR" dirty="0" err="1"/>
              <a:t>low</a:t>
            </a:r>
            <a:r>
              <a:rPr lang="fr-FR" dirty="0"/>
              <a:t> (</a:t>
            </a:r>
            <a:r>
              <a:rPr lang="fr-FR" i="1" dirty="0"/>
              <a:t>M</a:t>
            </a:r>
            <a:r>
              <a:rPr lang="fr-FR" dirty="0"/>
              <a:t> = 125.9 cm, </a:t>
            </a:r>
            <a:r>
              <a:rPr lang="fr-FR" i="1" dirty="0"/>
              <a:t>SD</a:t>
            </a:r>
            <a:r>
              <a:rPr lang="fr-FR" dirty="0"/>
              <a:t> = 16.6).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Height</a:t>
            </a:r>
            <a:r>
              <a:rPr lang="fr-FR" dirty="0"/>
              <a:t> </a:t>
            </a:r>
            <a:r>
              <a:rPr lang="fr-FR" dirty="0" err="1"/>
              <a:t>significantly</a:t>
            </a:r>
            <a:r>
              <a:rPr lang="fr-FR" dirty="0"/>
              <a:t> </a:t>
            </a:r>
            <a:r>
              <a:rPr lang="fr-FR" dirty="0" err="1"/>
              <a:t>varied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children</a:t>
            </a:r>
            <a:r>
              <a:rPr lang="fr-FR" dirty="0"/>
              <a:t> </a:t>
            </a:r>
            <a:r>
              <a:rPr lang="fr-FR" dirty="0" err="1"/>
              <a:t>aged</a:t>
            </a:r>
            <a:r>
              <a:rPr lang="fr-FR" dirty="0"/>
              <a:t> 5–7, 8–10, and 11–13. The </a:t>
            </a:r>
            <a:r>
              <a:rPr lang="fr-FR" dirty="0" err="1"/>
              <a:t>means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115.3, 133.5, and 149.1 cm, </a:t>
            </a:r>
            <a:r>
              <a:rPr lang="fr-FR" dirty="0" err="1"/>
              <a:t>respectively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064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14BC01-9F6D-7649-99C6-B35FA02A449C}"/>
              </a:ext>
            </a:extLst>
          </p:cNvPr>
          <p:cNvSpPr/>
          <p:nvPr/>
        </p:nvSpPr>
        <p:spPr>
          <a:xfrm>
            <a:off x="562176" y="1008658"/>
            <a:ext cx="10698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Reporting</a:t>
            </a:r>
            <a:r>
              <a:rPr lang="fr-FR" b="1" dirty="0"/>
              <a:t> chi-square tests</a:t>
            </a:r>
          </a:p>
          <a:p>
            <a:r>
              <a:rPr lang="fr-FR" dirty="0"/>
              <a:t>To report the </a:t>
            </a:r>
            <a:r>
              <a:rPr lang="fr-FR" dirty="0" err="1"/>
              <a:t>results</a:t>
            </a:r>
            <a:r>
              <a:rPr lang="fr-FR" dirty="0"/>
              <a:t> of a </a:t>
            </a:r>
            <a:r>
              <a:rPr lang="fr-FR" dirty="0">
                <a:hlinkClick r:id="rId2"/>
              </a:rPr>
              <a:t>chi-square test</a:t>
            </a:r>
            <a:r>
              <a:rPr lang="fr-FR" dirty="0"/>
              <a:t>, </a:t>
            </a:r>
            <a:r>
              <a:rPr lang="fr-FR" dirty="0" err="1"/>
              <a:t>include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dirty="0" err="1"/>
              <a:t>degrees</a:t>
            </a:r>
            <a:r>
              <a:rPr lang="fr-FR" dirty="0"/>
              <a:t> of </a:t>
            </a:r>
            <a:r>
              <a:rPr lang="fr-FR" dirty="0" err="1"/>
              <a:t>freedom</a:t>
            </a:r>
            <a:r>
              <a:rPr lang="fr-FR" dirty="0"/>
              <a:t> (</a:t>
            </a:r>
            <a:r>
              <a:rPr lang="fr-FR" i="1" dirty="0" err="1"/>
              <a:t>df</a:t>
            </a:r>
            <a:r>
              <a:rPr lang="fr-FR" dirty="0"/>
              <a:t>) in </a:t>
            </a:r>
            <a:r>
              <a:rPr lang="fr-FR" dirty="0" err="1"/>
              <a:t>parentheses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chi-square (</a:t>
            </a:r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l-GR" dirty="0"/>
              <a:t>) </a:t>
            </a:r>
            <a:r>
              <a:rPr lang="fr-FR" dirty="0"/>
              <a:t>value (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referred</a:t>
            </a:r>
            <a:r>
              <a:rPr lang="fr-FR" dirty="0"/>
              <a:t> to as the chi-square test </a:t>
            </a:r>
            <a:r>
              <a:rPr lang="fr-FR" dirty="0" err="1"/>
              <a:t>statistic</a:t>
            </a:r>
            <a:r>
              <a:rPr lang="fr-F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p</a:t>
            </a:r>
            <a:r>
              <a:rPr lang="fr-FR" dirty="0"/>
              <a:t> value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  <a:p>
            <a:r>
              <a:rPr lang="fr-FR" dirty="0" err="1"/>
              <a:t>Example</a:t>
            </a:r>
            <a:r>
              <a:rPr lang="fr-FR" dirty="0"/>
              <a:t>: </a:t>
            </a:r>
            <a:r>
              <a:rPr lang="fr-FR" dirty="0" err="1"/>
              <a:t>Reporting</a:t>
            </a:r>
            <a:r>
              <a:rPr lang="fr-FR" dirty="0"/>
              <a:t> chi-square test </a:t>
            </a:r>
            <a:r>
              <a:rPr lang="fr-FR" dirty="0" err="1"/>
              <a:t>results</a:t>
            </a:r>
            <a:r>
              <a:rPr lang="fr-FR" dirty="0"/>
              <a:t> </a:t>
            </a:r>
          </a:p>
          <a:p>
            <a:r>
              <a:rPr lang="fr-FR" dirty="0"/>
              <a:t>A </a:t>
            </a:r>
            <a:r>
              <a:rPr lang="fr-FR" dirty="0">
                <a:hlinkClick r:id="rId3"/>
              </a:rPr>
              <a:t>chi-square test of independence</a:t>
            </a:r>
            <a:r>
              <a:rPr lang="fr-FR" dirty="0"/>
              <a:t> </a:t>
            </a:r>
            <a:r>
              <a:rPr lang="fr-FR" dirty="0" err="1"/>
              <a:t>revealed</a:t>
            </a:r>
            <a:r>
              <a:rPr lang="fr-FR" dirty="0"/>
              <a:t> a </a:t>
            </a:r>
            <a:r>
              <a:rPr lang="fr-FR" dirty="0" err="1"/>
              <a:t>significant</a:t>
            </a:r>
            <a:r>
              <a:rPr lang="fr-FR" dirty="0"/>
              <a:t> association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gender</a:t>
            </a:r>
            <a:r>
              <a:rPr lang="fr-FR" dirty="0"/>
              <a:t> and </a:t>
            </a:r>
            <a:r>
              <a:rPr lang="fr-FR" dirty="0" err="1"/>
              <a:t>product</a:t>
            </a:r>
            <a:r>
              <a:rPr lang="fr-FR" dirty="0"/>
              <a:t> </a:t>
            </a:r>
            <a:r>
              <a:rPr lang="fr-FR" dirty="0" err="1"/>
              <a:t>preference</a:t>
            </a:r>
            <a:r>
              <a:rPr lang="fr-FR" dirty="0"/>
              <a:t>, </a:t>
            </a:r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l-GR" dirty="0"/>
              <a:t>(8) = 19.7, </a:t>
            </a:r>
            <a:r>
              <a:rPr lang="fr-FR" i="1" dirty="0"/>
              <a:t>p</a:t>
            </a:r>
            <a:r>
              <a:rPr lang="fr-FR" dirty="0"/>
              <a:t> = .012.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Based</a:t>
            </a:r>
            <a:r>
              <a:rPr lang="fr-FR" dirty="0"/>
              <a:t> on a </a:t>
            </a:r>
            <a:r>
              <a:rPr lang="fr-FR" dirty="0">
                <a:hlinkClick r:id="rId4"/>
              </a:rPr>
              <a:t>chi-square test of goodness of fit</a:t>
            </a:r>
            <a:r>
              <a:rPr lang="fr-FR" dirty="0"/>
              <a:t>, </a:t>
            </a:r>
            <a:r>
              <a:rPr lang="el-GR" dirty="0"/>
              <a:t>Χ</a:t>
            </a:r>
            <a:r>
              <a:rPr lang="el-GR" baseline="30000" dirty="0"/>
              <a:t>2</a:t>
            </a:r>
            <a:r>
              <a:rPr lang="el-GR" dirty="0"/>
              <a:t>(4) = 11.34, </a:t>
            </a:r>
            <a:r>
              <a:rPr lang="fr-FR" i="1" dirty="0"/>
              <a:t>p</a:t>
            </a:r>
            <a:r>
              <a:rPr lang="fr-FR" dirty="0"/>
              <a:t> = .023, the </a:t>
            </a:r>
            <a:r>
              <a:rPr lang="fr-FR" dirty="0" err="1"/>
              <a:t>sample’s</a:t>
            </a:r>
            <a:r>
              <a:rPr lang="fr-FR" dirty="0"/>
              <a:t> distribution of </a:t>
            </a:r>
            <a:r>
              <a:rPr lang="fr-FR" dirty="0" err="1"/>
              <a:t>religious</a:t>
            </a:r>
            <a:r>
              <a:rPr lang="fr-FR" dirty="0"/>
              <a:t> affiliations </a:t>
            </a:r>
            <a:r>
              <a:rPr lang="fr-FR" dirty="0" err="1"/>
              <a:t>matched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of the </a:t>
            </a:r>
            <a:r>
              <a:rPr lang="fr-FR" dirty="0" err="1"/>
              <a:t>population’s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083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9C659-F48A-2A4F-8F6D-CB8212697A44}"/>
              </a:ext>
            </a:extLst>
          </p:cNvPr>
          <p:cNvSpPr/>
          <p:nvPr/>
        </p:nvSpPr>
        <p:spPr>
          <a:xfrm>
            <a:off x="711200" y="751344"/>
            <a:ext cx="109931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Reporting</a:t>
            </a:r>
            <a:r>
              <a:rPr lang="fr-FR" b="1" dirty="0"/>
              <a:t> </a:t>
            </a:r>
            <a:r>
              <a:rPr lang="fr-FR" b="1" i="1" dirty="0"/>
              <a:t>z</a:t>
            </a:r>
            <a:r>
              <a:rPr lang="fr-FR" b="1" dirty="0"/>
              <a:t> tests and </a:t>
            </a:r>
            <a:r>
              <a:rPr lang="fr-FR" b="1" i="1" dirty="0" err="1"/>
              <a:t>t</a:t>
            </a:r>
            <a:r>
              <a:rPr lang="fr-FR" b="1" dirty="0"/>
              <a:t> tests</a:t>
            </a:r>
          </a:p>
          <a:p>
            <a:endParaRPr lang="fr-FR" b="1" dirty="0"/>
          </a:p>
          <a:p>
            <a:r>
              <a:rPr lang="fr-FR" b="1" dirty="0"/>
              <a:t>For </a:t>
            </a:r>
            <a:r>
              <a:rPr lang="fr-FR" b="1" i="1" dirty="0"/>
              <a:t>z</a:t>
            </a:r>
            <a:r>
              <a:rPr lang="fr-FR" b="1" dirty="0"/>
              <a:t> tests</a:t>
            </a:r>
          </a:p>
          <a:p>
            <a:r>
              <a:rPr lang="fr-FR" dirty="0"/>
              <a:t>To report the </a:t>
            </a:r>
            <a:r>
              <a:rPr lang="fr-FR" dirty="0" err="1"/>
              <a:t>results</a:t>
            </a:r>
            <a:r>
              <a:rPr lang="fr-FR" dirty="0"/>
              <a:t> of a </a:t>
            </a:r>
            <a:r>
              <a:rPr lang="fr-FR" i="1" dirty="0"/>
              <a:t>z</a:t>
            </a:r>
            <a:r>
              <a:rPr lang="fr-FR" dirty="0"/>
              <a:t> test, </a:t>
            </a:r>
            <a:r>
              <a:rPr lang="fr-FR" dirty="0" err="1"/>
              <a:t>include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z </a:t>
            </a:r>
            <a:r>
              <a:rPr lang="fr-FR" dirty="0"/>
              <a:t>value (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referred</a:t>
            </a:r>
            <a:r>
              <a:rPr lang="fr-FR" dirty="0"/>
              <a:t> to as the </a:t>
            </a:r>
            <a:r>
              <a:rPr lang="fr-FR" i="1" dirty="0"/>
              <a:t>z</a:t>
            </a:r>
            <a:r>
              <a:rPr lang="fr-FR" dirty="0"/>
              <a:t> </a:t>
            </a:r>
            <a:r>
              <a:rPr lang="fr-FR" dirty="0" err="1"/>
              <a:t>statistic</a:t>
            </a:r>
            <a:r>
              <a:rPr lang="fr-FR" dirty="0"/>
              <a:t> or </a:t>
            </a:r>
            <a:r>
              <a:rPr lang="fr-FR" i="1" dirty="0"/>
              <a:t>z</a:t>
            </a:r>
            <a:r>
              <a:rPr lang="fr-FR" dirty="0"/>
              <a:t> score)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p</a:t>
            </a:r>
            <a:r>
              <a:rPr lang="fr-FR" dirty="0"/>
              <a:t>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Example</a:t>
            </a:r>
            <a:r>
              <a:rPr lang="fr-FR" dirty="0"/>
              <a:t>: </a:t>
            </a:r>
            <a:r>
              <a:rPr lang="fr-FR" dirty="0" err="1"/>
              <a:t>Reporting</a:t>
            </a:r>
            <a:r>
              <a:rPr lang="fr-FR" dirty="0"/>
              <a:t> z test </a:t>
            </a:r>
            <a:r>
              <a:rPr lang="fr-FR" dirty="0" err="1"/>
              <a:t>results</a:t>
            </a:r>
            <a:r>
              <a:rPr lang="fr-FR" dirty="0"/>
              <a:t> The participants’ scores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the population </a:t>
            </a:r>
            <a:r>
              <a:rPr lang="fr-FR" dirty="0" err="1"/>
              <a:t>average</a:t>
            </a:r>
            <a:r>
              <a:rPr lang="fr-FR" dirty="0"/>
              <a:t>, </a:t>
            </a:r>
            <a:r>
              <a:rPr lang="fr-FR" i="1" dirty="0"/>
              <a:t>z</a:t>
            </a:r>
            <a:r>
              <a:rPr lang="fr-FR" dirty="0"/>
              <a:t> = 2.48, </a:t>
            </a:r>
            <a:r>
              <a:rPr lang="fr-FR" i="1" dirty="0"/>
              <a:t>p</a:t>
            </a:r>
            <a:r>
              <a:rPr lang="fr-FR" dirty="0"/>
              <a:t> = .013.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Higher</a:t>
            </a:r>
            <a:r>
              <a:rPr lang="fr-FR" dirty="0"/>
              <a:t> scores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obtained</a:t>
            </a:r>
            <a:r>
              <a:rPr lang="fr-FR" dirty="0"/>
              <a:t> on the new 20-item </a:t>
            </a:r>
            <a:r>
              <a:rPr lang="fr-FR" dirty="0" err="1"/>
              <a:t>scale</a:t>
            </a:r>
            <a:r>
              <a:rPr lang="fr-FR" dirty="0"/>
              <a:t> </a:t>
            </a:r>
            <a:r>
              <a:rPr lang="fr-FR" dirty="0" err="1"/>
              <a:t>compared</a:t>
            </a:r>
            <a:r>
              <a:rPr lang="fr-FR" dirty="0"/>
              <a:t> to the </a:t>
            </a:r>
            <a:r>
              <a:rPr lang="fr-FR" dirty="0" err="1"/>
              <a:t>previous</a:t>
            </a:r>
            <a:r>
              <a:rPr lang="fr-FR" dirty="0"/>
              <a:t> 40-item </a:t>
            </a:r>
            <a:r>
              <a:rPr lang="fr-FR" dirty="0" err="1"/>
              <a:t>scale</a:t>
            </a:r>
            <a:r>
              <a:rPr lang="fr-FR" dirty="0"/>
              <a:t>, </a:t>
            </a:r>
            <a:r>
              <a:rPr lang="fr-FR" i="1" dirty="0"/>
              <a:t>z</a:t>
            </a:r>
            <a:r>
              <a:rPr lang="fr-FR" dirty="0"/>
              <a:t> = 2.67, </a:t>
            </a:r>
            <a:r>
              <a:rPr lang="fr-FR" i="1" dirty="0"/>
              <a:t>p</a:t>
            </a:r>
            <a:r>
              <a:rPr lang="fr-FR" dirty="0"/>
              <a:t> = .007.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b="1" dirty="0"/>
              <a:t>For </a:t>
            </a:r>
            <a:r>
              <a:rPr lang="fr-FR" b="1" i="1" dirty="0" err="1"/>
              <a:t>t</a:t>
            </a:r>
            <a:r>
              <a:rPr lang="fr-FR" b="1" dirty="0"/>
              <a:t> tests</a:t>
            </a:r>
          </a:p>
          <a:p>
            <a:r>
              <a:rPr lang="fr-FR" dirty="0"/>
              <a:t>To report the </a:t>
            </a:r>
            <a:r>
              <a:rPr lang="fr-FR" dirty="0" err="1"/>
              <a:t>results</a:t>
            </a:r>
            <a:r>
              <a:rPr lang="fr-FR" dirty="0"/>
              <a:t> of a </a:t>
            </a:r>
            <a:r>
              <a:rPr lang="fr-FR" i="1" dirty="0">
                <a:hlinkClick r:id="rId2"/>
              </a:rPr>
              <a:t>t</a:t>
            </a:r>
            <a:r>
              <a:rPr lang="fr-FR" dirty="0">
                <a:hlinkClick r:id="rId2"/>
              </a:rPr>
              <a:t> test</a:t>
            </a:r>
            <a:r>
              <a:rPr lang="fr-FR" dirty="0"/>
              <a:t>, </a:t>
            </a:r>
            <a:r>
              <a:rPr lang="fr-FR" dirty="0" err="1"/>
              <a:t>include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dirty="0" err="1"/>
              <a:t>degrees</a:t>
            </a:r>
            <a:r>
              <a:rPr lang="fr-FR" dirty="0"/>
              <a:t> of </a:t>
            </a:r>
            <a:r>
              <a:rPr lang="fr-FR" dirty="0" err="1"/>
              <a:t>freedom</a:t>
            </a:r>
            <a:r>
              <a:rPr lang="fr-FR" dirty="0"/>
              <a:t> (</a:t>
            </a:r>
            <a:r>
              <a:rPr lang="fr-FR" i="1" dirty="0" err="1"/>
              <a:t>df</a:t>
            </a:r>
            <a:r>
              <a:rPr lang="fr-FR" dirty="0"/>
              <a:t>) in </a:t>
            </a:r>
            <a:r>
              <a:rPr lang="fr-FR" dirty="0" err="1"/>
              <a:t>parentheses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 err="1"/>
              <a:t>t</a:t>
            </a:r>
            <a:r>
              <a:rPr lang="fr-FR" i="1" dirty="0"/>
              <a:t> </a:t>
            </a:r>
            <a:r>
              <a:rPr lang="fr-FR" dirty="0"/>
              <a:t>value (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referred</a:t>
            </a:r>
            <a:r>
              <a:rPr lang="fr-FR" dirty="0"/>
              <a:t> to as the </a:t>
            </a:r>
            <a:r>
              <a:rPr lang="fr-FR" i="1" dirty="0" err="1"/>
              <a:t>t</a:t>
            </a:r>
            <a:r>
              <a:rPr lang="fr-FR" dirty="0"/>
              <a:t> </a:t>
            </a:r>
            <a:r>
              <a:rPr lang="fr-FR" dirty="0" err="1"/>
              <a:t>statistic</a:t>
            </a:r>
            <a:r>
              <a:rPr lang="fr-F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p</a:t>
            </a:r>
            <a:r>
              <a:rPr lang="fr-FR" dirty="0"/>
              <a:t>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Example</a:t>
            </a:r>
            <a:r>
              <a:rPr lang="fr-FR" dirty="0"/>
              <a:t>: </a:t>
            </a:r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dirty="0" err="1"/>
              <a:t>t</a:t>
            </a:r>
            <a:r>
              <a:rPr lang="fr-FR" dirty="0"/>
              <a:t> test </a:t>
            </a:r>
            <a:r>
              <a:rPr lang="fr-FR" dirty="0" err="1"/>
              <a:t>results</a:t>
            </a:r>
            <a:r>
              <a:rPr lang="fr-FR" dirty="0"/>
              <a:t> </a:t>
            </a:r>
            <a:r>
              <a:rPr lang="fr-FR" dirty="0" err="1"/>
              <a:t>Older</a:t>
            </a:r>
            <a:r>
              <a:rPr lang="fr-FR" dirty="0"/>
              <a:t> </a:t>
            </a:r>
            <a:r>
              <a:rPr lang="fr-FR" dirty="0" err="1"/>
              <a:t>adults</a:t>
            </a:r>
            <a:r>
              <a:rPr lang="fr-FR" dirty="0"/>
              <a:t> </a:t>
            </a:r>
            <a:r>
              <a:rPr lang="fr-FR" dirty="0" err="1"/>
              <a:t>experienced</a:t>
            </a:r>
            <a:r>
              <a:rPr lang="fr-FR" dirty="0"/>
              <a:t> </a:t>
            </a:r>
            <a:r>
              <a:rPr lang="fr-FR" dirty="0" err="1"/>
              <a:t>significantly</a:t>
            </a:r>
            <a:r>
              <a:rPr lang="fr-FR" dirty="0"/>
              <a:t> more </a:t>
            </a:r>
            <a:r>
              <a:rPr lang="fr-FR" dirty="0" err="1"/>
              <a:t>loneliness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younger</a:t>
            </a:r>
            <a:r>
              <a:rPr lang="fr-FR" dirty="0"/>
              <a:t> </a:t>
            </a:r>
            <a:r>
              <a:rPr lang="fr-FR" dirty="0" err="1"/>
              <a:t>adults</a:t>
            </a:r>
            <a:r>
              <a:rPr lang="fr-FR" dirty="0"/>
              <a:t>, </a:t>
            </a:r>
            <a:r>
              <a:rPr lang="fr-FR" i="1" dirty="0" err="1"/>
              <a:t>t</a:t>
            </a:r>
            <a:r>
              <a:rPr lang="fr-FR" dirty="0"/>
              <a:t>(32) = 2.94, </a:t>
            </a:r>
            <a:r>
              <a:rPr lang="fr-FR" i="1" dirty="0"/>
              <a:t>p</a:t>
            </a:r>
            <a:r>
              <a:rPr lang="fr-FR" dirty="0"/>
              <a:t> = .006.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Reaction</a:t>
            </a:r>
            <a:r>
              <a:rPr lang="fr-FR" dirty="0"/>
              <a:t> times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significantly</a:t>
            </a:r>
            <a:r>
              <a:rPr lang="fr-FR" dirty="0"/>
              <a:t> </a:t>
            </a:r>
            <a:r>
              <a:rPr lang="fr-FR" dirty="0" err="1"/>
              <a:t>faster</a:t>
            </a:r>
            <a:r>
              <a:rPr lang="fr-FR" dirty="0"/>
              <a:t> for </a:t>
            </a:r>
            <a:r>
              <a:rPr lang="fr-FR" dirty="0" err="1"/>
              <a:t>mice</a:t>
            </a:r>
            <a:r>
              <a:rPr lang="fr-FR" dirty="0"/>
              <a:t> in the </a:t>
            </a:r>
            <a:r>
              <a:rPr lang="fr-FR" dirty="0" err="1"/>
              <a:t>experimental</a:t>
            </a:r>
            <a:r>
              <a:rPr lang="fr-FR" dirty="0"/>
              <a:t> condition, </a:t>
            </a:r>
            <a:r>
              <a:rPr lang="fr-FR" i="1" dirty="0" err="1"/>
              <a:t>t</a:t>
            </a:r>
            <a:r>
              <a:rPr lang="fr-FR" dirty="0"/>
              <a:t>(53) = 5.94, </a:t>
            </a:r>
            <a:r>
              <a:rPr lang="fr-FR" i="1" dirty="0"/>
              <a:t>p</a:t>
            </a:r>
            <a:r>
              <a:rPr lang="fr-FR" dirty="0"/>
              <a:t> &lt; .001.</a:t>
            </a:r>
          </a:p>
        </p:txBody>
      </p:sp>
    </p:spTree>
    <p:extLst>
      <p:ext uri="{BB962C8B-B14F-4D97-AF65-F5344CB8AC3E}">
        <p14:creationId xmlns:p14="http://schemas.microsoft.com/office/powerpoint/2010/main" val="184759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8E8787-F5B6-F742-A211-11295359EC0C}"/>
              </a:ext>
            </a:extLst>
          </p:cNvPr>
          <p:cNvSpPr/>
          <p:nvPr/>
        </p:nvSpPr>
        <p:spPr>
          <a:xfrm>
            <a:off x="399616" y="914460"/>
            <a:ext cx="10664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Reporting</a:t>
            </a:r>
            <a:r>
              <a:rPr lang="fr-FR" b="1" dirty="0"/>
              <a:t> </a:t>
            </a:r>
            <a:r>
              <a:rPr lang="fr-FR" b="1" dirty="0" err="1"/>
              <a:t>analysis</a:t>
            </a:r>
            <a:r>
              <a:rPr lang="fr-FR" b="1" dirty="0"/>
              <a:t> of variance (</a:t>
            </a:r>
            <a:r>
              <a:rPr lang="fr-FR" b="1" dirty="0" err="1"/>
              <a:t>ANOVAs</a:t>
            </a:r>
            <a:r>
              <a:rPr lang="fr-FR" b="1" dirty="0"/>
              <a:t>)</a:t>
            </a:r>
          </a:p>
          <a:p>
            <a:r>
              <a:rPr lang="fr-FR" dirty="0"/>
              <a:t>To report the </a:t>
            </a:r>
            <a:r>
              <a:rPr lang="fr-FR" dirty="0" err="1"/>
              <a:t>results</a:t>
            </a:r>
            <a:r>
              <a:rPr lang="fr-FR" dirty="0"/>
              <a:t> of an </a:t>
            </a:r>
            <a:r>
              <a:rPr lang="fr-FR" dirty="0">
                <a:hlinkClick r:id="rId2"/>
              </a:rPr>
              <a:t>ANOVA</a:t>
            </a:r>
            <a:r>
              <a:rPr lang="fr-FR" dirty="0"/>
              <a:t>, </a:t>
            </a:r>
            <a:r>
              <a:rPr lang="fr-FR" dirty="0" err="1"/>
              <a:t>include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dirty="0" err="1"/>
              <a:t>degrees</a:t>
            </a:r>
            <a:r>
              <a:rPr lang="fr-FR" dirty="0"/>
              <a:t> of </a:t>
            </a:r>
            <a:r>
              <a:rPr lang="fr-FR" dirty="0" err="1"/>
              <a:t>freedom</a:t>
            </a:r>
            <a:r>
              <a:rPr lang="fr-FR" dirty="0"/>
              <a:t> (</a:t>
            </a:r>
            <a:r>
              <a:rPr lang="fr-FR" dirty="0" err="1"/>
              <a:t>between</a:t>
            </a:r>
            <a:r>
              <a:rPr lang="fr-FR" dirty="0"/>
              <a:t> groups, </a:t>
            </a:r>
            <a:r>
              <a:rPr lang="fr-FR" dirty="0" err="1"/>
              <a:t>within</a:t>
            </a:r>
            <a:r>
              <a:rPr lang="fr-FR" dirty="0"/>
              <a:t> groups) in </a:t>
            </a:r>
            <a:r>
              <a:rPr lang="fr-FR" dirty="0" err="1"/>
              <a:t>parentheses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F </a:t>
            </a:r>
            <a:r>
              <a:rPr lang="fr-FR" dirty="0"/>
              <a:t>value (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referred</a:t>
            </a:r>
            <a:r>
              <a:rPr lang="fr-FR" dirty="0"/>
              <a:t> to as the </a:t>
            </a:r>
            <a:r>
              <a:rPr lang="fr-FR" i="1" dirty="0"/>
              <a:t>F </a:t>
            </a:r>
            <a:r>
              <a:rPr lang="fr-FR" dirty="0" err="1"/>
              <a:t>statistic</a:t>
            </a:r>
            <a:r>
              <a:rPr lang="fr-F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p</a:t>
            </a:r>
            <a:r>
              <a:rPr lang="fr-FR" dirty="0"/>
              <a:t> value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Example</a:t>
            </a:r>
            <a:r>
              <a:rPr lang="fr-FR" dirty="0"/>
              <a:t>: </a:t>
            </a:r>
            <a:r>
              <a:rPr lang="fr-FR" dirty="0" err="1"/>
              <a:t>Reporting</a:t>
            </a:r>
            <a:r>
              <a:rPr lang="fr-FR" dirty="0"/>
              <a:t> ANOVA </a:t>
            </a:r>
            <a:r>
              <a:rPr lang="fr-FR" dirty="0" err="1"/>
              <a:t>results</a:t>
            </a:r>
            <a:r>
              <a:rPr lang="fr-FR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 one-</a:t>
            </a:r>
            <a:r>
              <a:rPr lang="fr-FR" dirty="0" err="1"/>
              <a:t>way</a:t>
            </a:r>
            <a:r>
              <a:rPr lang="fr-FR" dirty="0"/>
              <a:t> ANOVA </a:t>
            </a:r>
            <a:r>
              <a:rPr lang="fr-FR" dirty="0" err="1"/>
              <a:t>demonstrated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effect</a:t>
            </a:r>
            <a:r>
              <a:rPr lang="fr-FR" dirty="0"/>
              <a:t> of leadership style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significant</a:t>
            </a:r>
            <a:r>
              <a:rPr lang="fr-FR" dirty="0"/>
              <a:t> for </a:t>
            </a:r>
            <a:r>
              <a:rPr lang="fr-FR" dirty="0" err="1"/>
              <a:t>employee</a:t>
            </a:r>
            <a:r>
              <a:rPr lang="fr-FR" dirty="0"/>
              <a:t> engagement, </a:t>
            </a:r>
            <a:r>
              <a:rPr lang="fr-FR" i="1" dirty="0"/>
              <a:t>F</a:t>
            </a:r>
            <a:r>
              <a:rPr lang="fr-FR" dirty="0"/>
              <a:t>(2, 78) = 4.58, </a:t>
            </a:r>
            <a:r>
              <a:rPr lang="fr-FR" i="1" dirty="0"/>
              <a:t>p</a:t>
            </a:r>
            <a:r>
              <a:rPr lang="fr-FR" dirty="0"/>
              <a:t> = .013.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a </a:t>
            </a:r>
            <a:r>
              <a:rPr lang="fr-FR" dirty="0" err="1"/>
              <a:t>statistically</a:t>
            </a:r>
            <a:r>
              <a:rPr lang="fr-FR" dirty="0"/>
              <a:t> </a:t>
            </a:r>
            <a:r>
              <a:rPr lang="fr-FR" dirty="0" err="1"/>
              <a:t>significant</a:t>
            </a:r>
            <a:r>
              <a:rPr lang="fr-FR" dirty="0"/>
              <a:t> main </a:t>
            </a:r>
            <a:r>
              <a:rPr lang="fr-FR" dirty="0" err="1"/>
              <a:t>effect</a:t>
            </a:r>
            <a:r>
              <a:rPr lang="fr-FR" dirty="0"/>
              <a:t> of </a:t>
            </a:r>
            <a:r>
              <a:rPr lang="fr-FR" dirty="0" err="1"/>
              <a:t>age</a:t>
            </a:r>
            <a:r>
              <a:rPr lang="fr-FR" dirty="0"/>
              <a:t> group on social media use, </a:t>
            </a:r>
            <a:r>
              <a:rPr lang="fr-FR" i="1" dirty="0"/>
              <a:t>F</a:t>
            </a:r>
            <a:r>
              <a:rPr lang="fr-FR" dirty="0"/>
              <a:t>(3, 117) = 3.19, </a:t>
            </a:r>
            <a:r>
              <a:rPr lang="fr-FR" i="1" dirty="0"/>
              <a:t>p</a:t>
            </a:r>
            <a:r>
              <a:rPr lang="fr-FR" dirty="0"/>
              <a:t> = .026.</a:t>
            </a:r>
          </a:p>
        </p:txBody>
      </p:sp>
    </p:spTree>
    <p:extLst>
      <p:ext uri="{BB962C8B-B14F-4D97-AF65-F5344CB8AC3E}">
        <p14:creationId xmlns:p14="http://schemas.microsoft.com/office/powerpoint/2010/main" val="258945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77F111-D502-184C-A90F-1A1DC8133FE1}"/>
              </a:ext>
            </a:extLst>
          </p:cNvPr>
          <p:cNvSpPr/>
          <p:nvPr/>
        </p:nvSpPr>
        <p:spPr>
          <a:xfrm>
            <a:off x="562176" y="1147078"/>
            <a:ext cx="100042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Reporting</a:t>
            </a:r>
            <a:r>
              <a:rPr lang="fr-FR" b="1" dirty="0"/>
              <a:t> </a:t>
            </a:r>
            <a:r>
              <a:rPr lang="fr-FR" b="1" dirty="0" err="1"/>
              <a:t>correlations</a:t>
            </a:r>
            <a:endParaRPr lang="fr-FR" b="1" dirty="0"/>
          </a:p>
          <a:p>
            <a:r>
              <a:rPr lang="fr-FR" dirty="0"/>
              <a:t>To report the </a:t>
            </a:r>
            <a:r>
              <a:rPr lang="fr-FR" dirty="0" err="1"/>
              <a:t>results</a:t>
            </a:r>
            <a:r>
              <a:rPr lang="fr-FR" dirty="0"/>
              <a:t> of a </a:t>
            </a:r>
            <a:r>
              <a:rPr lang="fr-FR" dirty="0" err="1"/>
              <a:t>correlation</a:t>
            </a:r>
            <a:r>
              <a:rPr lang="fr-FR" dirty="0"/>
              <a:t>, </a:t>
            </a:r>
            <a:r>
              <a:rPr lang="fr-FR" dirty="0" err="1"/>
              <a:t>include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dirty="0" err="1"/>
              <a:t>degrees</a:t>
            </a:r>
            <a:r>
              <a:rPr lang="fr-FR" dirty="0"/>
              <a:t> of </a:t>
            </a:r>
            <a:r>
              <a:rPr lang="fr-FR" dirty="0" err="1"/>
              <a:t>freedom</a:t>
            </a:r>
            <a:r>
              <a:rPr lang="fr-FR" dirty="0"/>
              <a:t> in </a:t>
            </a:r>
            <a:r>
              <a:rPr lang="fr-FR" dirty="0" err="1"/>
              <a:t>parentheses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r </a:t>
            </a:r>
            <a:r>
              <a:rPr lang="fr-FR" dirty="0"/>
              <a:t>value (the </a:t>
            </a:r>
            <a:r>
              <a:rPr lang="fr-FR" dirty="0" err="1"/>
              <a:t>correlation</a:t>
            </a:r>
            <a:r>
              <a:rPr lang="fr-FR" dirty="0"/>
              <a:t> coefficient)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p</a:t>
            </a:r>
            <a:r>
              <a:rPr lang="fr-FR" dirty="0"/>
              <a:t> value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dirty="0" err="1"/>
              <a:t>Example</a:t>
            </a:r>
            <a:r>
              <a:rPr lang="fr-FR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dirty="0" err="1"/>
              <a:t>correlation</a:t>
            </a:r>
            <a:r>
              <a:rPr lang="fr-FR" dirty="0"/>
              <a:t> </a:t>
            </a:r>
            <a:r>
              <a:rPr lang="fr-FR" dirty="0" err="1"/>
              <a:t>results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a </a:t>
            </a:r>
            <a:r>
              <a:rPr lang="fr-FR" dirty="0" err="1"/>
              <a:t>strong</a:t>
            </a:r>
            <a:r>
              <a:rPr lang="fr-FR" dirty="0"/>
              <a:t> </a:t>
            </a:r>
            <a:r>
              <a:rPr lang="fr-FR" dirty="0" err="1"/>
              <a:t>correlation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average</a:t>
            </a:r>
            <a:r>
              <a:rPr lang="fr-FR" dirty="0"/>
              <a:t> </a:t>
            </a:r>
            <a:r>
              <a:rPr lang="fr-FR" dirty="0" err="1"/>
              <a:t>temperature</a:t>
            </a:r>
            <a:r>
              <a:rPr lang="fr-FR" dirty="0"/>
              <a:t> and new </a:t>
            </a:r>
            <a:r>
              <a:rPr lang="fr-FR" dirty="0" err="1"/>
              <a:t>daily</a:t>
            </a:r>
            <a:r>
              <a:rPr lang="fr-FR" dirty="0"/>
              <a:t> cases of COVID-19, </a:t>
            </a:r>
            <a:r>
              <a:rPr lang="fr-FR" i="1" dirty="0"/>
              <a:t>r</a:t>
            </a:r>
            <a:r>
              <a:rPr lang="fr-FR" dirty="0"/>
              <a:t> (357) = .42, </a:t>
            </a:r>
            <a:r>
              <a:rPr lang="fr-FR" i="1" dirty="0"/>
              <a:t>p</a:t>
            </a:r>
            <a:r>
              <a:rPr lang="fr-FR" dirty="0"/>
              <a:t> &lt; .001.</a:t>
            </a:r>
          </a:p>
        </p:txBody>
      </p:sp>
    </p:spTree>
    <p:extLst>
      <p:ext uri="{BB962C8B-B14F-4D97-AF65-F5344CB8AC3E}">
        <p14:creationId xmlns:p14="http://schemas.microsoft.com/office/powerpoint/2010/main" val="117321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62176" y="147992"/>
            <a:ext cx="7772400" cy="683621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Reporting</a:t>
            </a:r>
            <a:r>
              <a:rPr lang="fr-FR" sz="2800" dirty="0"/>
              <a:t> </a:t>
            </a:r>
            <a:r>
              <a:rPr lang="fr-FR" sz="2800" dirty="0" err="1"/>
              <a:t>Stats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76FB23-84AE-F544-BB49-7A6E27FBDDE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42512-31F0-CC4D-B931-404D1A9D9E83}"/>
              </a:ext>
            </a:extLst>
          </p:cNvPr>
          <p:cNvSpPr/>
          <p:nvPr/>
        </p:nvSpPr>
        <p:spPr>
          <a:xfrm>
            <a:off x="562176" y="918200"/>
            <a:ext cx="105935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/>
              <a:t>Reporting</a:t>
            </a:r>
            <a:r>
              <a:rPr lang="fr-FR" b="1" dirty="0"/>
              <a:t> </a:t>
            </a:r>
            <a:r>
              <a:rPr lang="fr-FR" b="1" dirty="0" err="1"/>
              <a:t>regressions</a:t>
            </a:r>
            <a:endParaRPr lang="fr-FR" b="1" dirty="0"/>
          </a:p>
          <a:p>
            <a:r>
              <a:rPr lang="fr-FR" dirty="0" err="1"/>
              <a:t>Results</a:t>
            </a:r>
            <a:r>
              <a:rPr lang="fr-FR" dirty="0"/>
              <a:t> of </a:t>
            </a:r>
            <a:r>
              <a:rPr lang="fr-FR" dirty="0">
                <a:hlinkClick r:id="rId2"/>
              </a:rPr>
              <a:t>regression analyses</a:t>
            </a:r>
            <a:r>
              <a:rPr lang="fr-FR" dirty="0"/>
              <a:t> are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displayed</a:t>
            </a:r>
            <a:r>
              <a:rPr lang="fr-FR" dirty="0"/>
              <a:t> in a table </a:t>
            </a:r>
            <a:r>
              <a:rPr lang="fr-FR" dirty="0" err="1"/>
              <a:t>because</a:t>
            </a:r>
            <a:r>
              <a:rPr lang="fr-FR" dirty="0"/>
              <a:t> the output </a:t>
            </a:r>
            <a:r>
              <a:rPr lang="fr-FR" dirty="0" err="1"/>
              <a:t>includes</a:t>
            </a:r>
            <a:r>
              <a:rPr lang="fr-FR" dirty="0"/>
              <a:t>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numbers</a:t>
            </a:r>
            <a:r>
              <a:rPr lang="fr-FR" dirty="0"/>
              <a:t>.</a:t>
            </a:r>
          </a:p>
          <a:p>
            <a:r>
              <a:rPr lang="fr-FR" dirty="0"/>
              <a:t>To report the </a:t>
            </a:r>
            <a:r>
              <a:rPr lang="fr-FR" dirty="0" err="1"/>
              <a:t>results</a:t>
            </a:r>
            <a:r>
              <a:rPr lang="fr-FR" dirty="0"/>
              <a:t> of a </a:t>
            </a:r>
            <a:r>
              <a:rPr lang="fr-FR" dirty="0" err="1"/>
              <a:t>regression</a:t>
            </a:r>
            <a:r>
              <a:rPr lang="fr-FR" dirty="0"/>
              <a:t> </a:t>
            </a:r>
            <a:r>
              <a:rPr lang="fr-FR" dirty="0" err="1"/>
              <a:t>analysis</a:t>
            </a:r>
            <a:r>
              <a:rPr lang="fr-FR" dirty="0"/>
              <a:t> in the </a:t>
            </a:r>
            <a:r>
              <a:rPr lang="fr-FR" dirty="0" err="1"/>
              <a:t>text</a:t>
            </a:r>
            <a:r>
              <a:rPr lang="fr-FR" dirty="0"/>
              <a:t>, </a:t>
            </a:r>
            <a:r>
              <a:rPr lang="fr-FR" dirty="0" err="1"/>
              <a:t>include</a:t>
            </a:r>
            <a:r>
              <a:rPr lang="fr-FR" dirty="0"/>
              <a:t> the </a:t>
            </a:r>
            <a:r>
              <a:rPr lang="fr-FR" dirty="0" err="1"/>
              <a:t>following</a:t>
            </a:r>
            <a:r>
              <a:rPr lang="fr-FR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R</a:t>
            </a:r>
            <a:r>
              <a:rPr lang="fr-FR" baseline="30000" dirty="0"/>
              <a:t>2 </a:t>
            </a:r>
            <a:r>
              <a:rPr lang="fr-FR" dirty="0"/>
              <a:t>value (the coefficient of </a:t>
            </a:r>
            <a:r>
              <a:rPr lang="fr-FR" dirty="0" err="1"/>
              <a:t>determination</a:t>
            </a:r>
            <a:r>
              <a:rPr lang="fr-F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F</a:t>
            </a:r>
            <a:r>
              <a:rPr lang="fr-FR" dirty="0"/>
              <a:t> value (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referred</a:t>
            </a:r>
            <a:r>
              <a:rPr lang="fr-FR" dirty="0"/>
              <a:t> to as the </a:t>
            </a:r>
            <a:r>
              <a:rPr lang="fr-FR" i="1" dirty="0"/>
              <a:t>F </a:t>
            </a:r>
            <a:r>
              <a:rPr lang="fr-FR" dirty="0" err="1"/>
              <a:t>statistic</a:t>
            </a:r>
            <a:r>
              <a:rPr lang="fr-F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dirty="0">
                <a:hlinkClick r:id="rId3"/>
              </a:rPr>
              <a:t>degrees of freedom</a:t>
            </a:r>
            <a:r>
              <a:rPr lang="fr-FR" dirty="0"/>
              <a:t> in </a:t>
            </a:r>
            <a:r>
              <a:rPr lang="fr-FR" dirty="0" err="1"/>
              <a:t>parentheses</a:t>
            </a: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the </a:t>
            </a:r>
            <a:r>
              <a:rPr lang="fr-FR" i="1" dirty="0"/>
              <a:t>p</a:t>
            </a:r>
            <a:r>
              <a:rPr lang="fr-FR" dirty="0"/>
              <a:t> value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Example</a:t>
            </a:r>
            <a:r>
              <a:rPr lang="fr-FR" dirty="0"/>
              <a:t>: </a:t>
            </a:r>
          </a:p>
          <a:p>
            <a:r>
              <a:rPr lang="fr-FR" dirty="0" err="1"/>
              <a:t>Reporting</a:t>
            </a:r>
            <a:r>
              <a:rPr lang="fr-FR" dirty="0"/>
              <a:t> </a:t>
            </a:r>
            <a:r>
              <a:rPr lang="fr-FR" dirty="0" err="1"/>
              <a:t>regression</a:t>
            </a:r>
            <a:r>
              <a:rPr lang="fr-FR" dirty="0"/>
              <a:t> </a:t>
            </a:r>
            <a:r>
              <a:rPr lang="fr-FR" dirty="0" err="1"/>
              <a:t>results</a:t>
            </a:r>
            <a:r>
              <a:rPr lang="fr-FR" dirty="0"/>
              <a:t> SAT scores </a:t>
            </a:r>
            <a:r>
              <a:rPr lang="fr-FR" dirty="0" err="1"/>
              <a:t>predicted</a:t>
            </a:r>
            <a:r>
              <a:rPr lang="fr-FR" dirty="0"/>
              <a:t> </a:t>
            </a:r>
            <a:r>
              <a:rPr lang="fr-FR" dirty="0" err="1"/>
              <a:t>college</a:t>
            </a:r>
            <a:r>
              <a:rPr lang="fr-FR" dirty="0"/>
              <a:t> GPA, </a:t>
            </a:r>
            <a:r>
              <a:rPr lang="fr-FR" i="1" dirty="0"/>
              <a:t>R</a:t>
            </a:r>
            <a:r>
              <a:rPr lang="fr-FR" baseline="30000" dirty="0"/>
              <a:t>2</a:t>
            </a:r>
            <a:r>
              <a:rPr lang="fr-FR" dirty="0"/>
              <a:t> = .34, </a:t>
            </a:r>
            <a:r>
              <a:rPr lang="fr-FR" i="1" dirty="0"/>
              <a:t>F</a:t>
            </a:r>
            <a:r>
              <a:rPr lang="fr-FR" dirty="0"/>
              <a:t>(1, 416) = 6.71, </a:t>
            </a:r>
            <a:r>
              <a:rPr lang="fr-FR" i="1" dirty="0"/>
              <a:t>p</a:t>
            </a:r>
            <a:r>
              <a:rPr lang="fr-FR" dirty="0"/>
              <a:t> = .009.</a:t>
            </a:r>
          </a:p>
        </p:txBody>
      </p:sp>
    </p:spTree>
    <p:extLst>
      <p:ext uri="{BB962C8B-B14F-4D97-AF65-F5344CB8AC3E}">
        <p14:creationId xmlns:p14="http://schemas.microsoft.com/office/powerpoint/2010/main" val="1205071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1270</Words>
  <Application>Microsoft Macintosh PowerPoint</Application>
  <PresentationFormat>Grand écran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Microsoft Office User</cp:lastModifiedBy>
  <cp:revision>8</cp:revision>
  <dcterms:created xsi:type="dcterms:W3CDTF">2018-09-20T12:21:39Z</dcterms:created>
  <dcterms:modified xsi:type="dcterms:W3CDTF">2022-09-26T07:53:52Z</dcterms:modified>
</cp:coreProperties>
</file>