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66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8A87D-C90B-41FE-B895-07BA7DFEB705}" type="datetimeFigureOut">
              <a:rPr lang="fr-FR" smtClean="0"/>
              <a:pPr/>
              <a:t>06/12/2017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F6243-16FE-4F19-8B2A-62A785FBAE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58909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B97F-E036-4287-B6A8-7E46D579906B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2CFD-4805-4172-B0DE-ECEA61FA0336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AEDD-813C-405D-8EB7-C2265BF3E977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BBFC-6ECE-42DE-91B2-FAA3BDF89BBA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9AD0-8066-428E-A680-AB9E6D5F7BE1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D50D-FF63-4750-94B3-A3CADF3F5A3B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66A8-5F50-4F2C-945D-8C6A00C6A919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2D97-0289-4F8D-9897-DE564F416004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3B7E-26E2-4179-941A-7853F16BE6F7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C863-436A-4172-A8F3-7493EA2D3C60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0DE3-A06E-4616-AB62-B7651E7C6B33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345F-30E8-4003-962B-B87FE2A984D6}" type="datetime1">
              <a:rPr lang="fr-FR" smtClean="0"/>
              <a:pPr/>
              <a:t>06/12/2017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796F-BE35-421A-8744-285408D7A7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>
            <a:normAutofit/>
          </a:bodyPr>
          <a:lstStyle/>
          <a:p>
            <a:r>
              <a:rPr lang="fr-FR" sz="4000" dirty="0" smtClean="0"/>
              <a:t>Musical </a:t>
            </a:r>
            <a:r>
              <a:rPr lang="fr-FR" sz="4000" dirty="0" err="1" smtClean="0"/>
              <a:t>memory</a:t>
            </a:r>
            <a:r>
              <a:rPr lang="fr-FR" sz="4000" dirty="0" smtClean="0"/>
              <a:t> in a patient </a:t>
            </a:r>
            <a:r>
              <a:rPr lang="fr-FR" sz="4000" dirty="0" err="1" smtClean="0"/>
              <a:t>with</a:t>
            </a:r>
            <a:r>
              <a:rPr lang="fr-FR" sz="4000" dirty="0" smtClean="0"/>
              <a:t> </a:t>
            </a:r>
            <a:r>
              <a:rPr lang="fr-FR" sz="4000" dirty="0" err="1" smtClean="0"/>
              <a:t>severe</a:t>
            </a:r>
            <a:r>
              <a:rPr lang="fr-FR" sz="4000" dirty="0" smtClean="0"/>
              <a:t> </a:t>
            </a:r>
            <a:r>
              <a:rPr lang="fr-FR" sz="4000" dirty="0" err="1" smtClean="0"/>
              <a:t>anterograde</a:t>
            </a:r>
            <a:r>
              <a:rPr lang="fr-FR" sz="4000" dirty="0" smtClean="0"/>
              <a:t> </a:t>
            </a:r>
            <a:r>
              <a:rPr lang="fr-FR" sz="4000" dirty="0" err="1" smtClean="0"/>
              <a:t>amnesia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Cavaco</a:t>
            </a:r>
            <a:r>
              <a:rPr lang="fr-FR" dirty="0" smtClean="0"/>
              <a:t> and al, 2012</a:t>
            </a:r>
          </a:p>
          <a:p>
            <a:r>
              <a:rPr lang="fr-FR" dirty="0" smtClean="0"/>
              <a:t>J Clin </a:t>
            </a:r>
            <a:r>
              <a:rPr lang="fr-FR" dirty="0" err="1" smtClean="0"/>
              <a:t>Exp</a:t>
            </a:r>
            <a:r>
              <a:rPr lang="fr-FR" dirty="0" smtClean="0"/>
              <a:t> </a:t>
            </a:r>
            <a:r>
              <a:rPr lang="fr-FR" dirty="0" err="1" smtClean="0"/>
              <a:t>Neuropsychology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323528" y="90872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M&amp;M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528" y="4797152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Performances assessment</a:t>
            </a:r>
            <a:endParaRPr lang="en-US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51520" y="299695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Experimental paradigm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3528" y="119675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Stimuli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323528" y="90872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Declarative memory</a:t>
            </a: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323528" y="90872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Musical performance</a:t>
            </a: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93382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56792"/>
            <a:ext cx="39243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Discussion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69995" y="2636912"/>
            <a:ext cx="2378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Neurological discussion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9552" y="1196752"/>
            <a:ext cx="2366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Summary of the results</a:t>
            </a:r>
            <a:endParaRPr lang="en-US"/>
          </a:p>
        </p:txBody>
      </p:sp>
      <p:sp>
        <p:nvSpPr>
          <p:cNvPr id="13" name="ZoneTexte 12"/>
          <p:cNvSpPr txBox="1"/>
          <p:nvPr/>
        </p:nvSpPr>
        <p:spPr>
          <a:xfrm>
            <a:off x="323528" y="4931876"/>
            <a:ext cx="4025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was a control group not necessary?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Discussion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79513" y="38610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the authors explain the piecemeal (step by step) improvement in SZ’s musical memory?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9552" y="1052736"/>
            <a:ext cx="2395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Limitations of the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Discussion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0" y="335699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conclusion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9552" y="1052736"/>
            <a:ext cx="7423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 quality, intonation and rhythmic awareness were not improved. Why?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488832" cy="648071"/>
          </a:xfrm>
        </p:spPr>
        <p:txBody>
          <a:bodyPr>
            <a:normAutofit/>
          </a:bodyPr>
          <a:lstStyle/>
          <a:p>
            <a:r>
              <a:rPr lang="fr-FR" sz="2000" dirty="0" smtClean="0"/>
              <a:t>Musical </a:t>
            </a:r>
            <a:r>
              <a:rPr lang="fr-FR" sz="2000" dirty="0" err="1" smtClean="0"/>
              <a:t>memory</a:t>
            </a:r>
            <a:r>
              <a:rPr lang="fr-FR" sz="2000" dirty="0" smtClean="0"/>
              <a:t> in a patient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severe</a:t>
            </a:r>
            <a:r>
              <a:rPr lang="fr-FR" sz="2000" dirty="0" smtClean="0"/>
              <a:t> </a:t>
            </a:r>
            <a:r>
              <a:rPr lang="fr-FR" sz="2000" dirty="0" err="1" smtClean="0"/>
              <a:t>anterograde</a:t>
            </a:r>
            <a:r>
              <a:rPr lang="fr-FR" sz="2000" dirty="0" smtClean="0"/>
              <a:t> </a:t>
            </a:r>
            <a:r>
              <a:rPr lang="fr-FR" sz="2000" dirty="0" err="1" smtClean="0"/>
              <a:t>amnesia</a:t>
            </a: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323528" y="1628800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Abstract</a:t>
            </a:r>
          </a:p>
          <a:p>
            <a:r>
              <a:rPr lang="en-US" dirty="0"/>
              <a:t>The ability to play a musical instrument represents a unique procedural skill that can be</a:t>
            </a:r>
          </a:p>
          <a:p>
            <a:r>
              <a:rPr lang="en-US" dirty="0"/>
              <a:t>remarkably resilient to disruptions in declarative memory. For example, musicians with </a:t>
            </a:r>
            <a:r>
              <a:rPr lang="en-US" dirty="0" smtClean="0"/>
              <a:t>severe </a:t>
            </a:r>
            <a:r>
              <a:rPr lang="en-US" dirty="0" err="1" smtClean="0"/>
              <a:t>anterograde</a:t>
            </a:r>
            <a:r>
              <a:rPr lang="en-US" dirty="0" smtClean="0"/>
              <a:t> </a:t>
            </a:r>
            <a:r>
              <a:rPr lang="en-US" dirty="0"/>
              <a:t>amnesia have demonstrated preserved ability to play musical instruments. </a:t>
            </a:r>
            <a:r>
              <a:rPr lang="en-US" dirty="0" smtClean="0"/>
              <a:t>However, the </a:t>
            </a:r>
            <a:r>
              <a:rPr lang="en-US" dirty="0"/>
              <a:t>question of whether amnesic musicians can learn how to play new musical material </a:t>
            </a:r>
            <a:r>
              <a:rPr lang="en-US" dirty="0" smtClean="0"/>
              <a:t>despite severe </a:t>
            </a:r>
            <a:r>
              <a:rPr lang="en-US" dirty="0"/>
              <a:t>memory impairment has not been thoroughly investigated. We capitalized on a </a:t>
            </a:r>
            <a:r>
              <a:rPr lang="en-US" dirty="0" smtClean="0"/>
              <a:t>rare opportunity </a:t>
            </a:r>
            <a:r>
              <a:rPr lang="en-US" dirty="0"/>
              <a:t>to address this question. Patient SZ, an amateur musician (tenor saxophone), </a:t>
            </a:r>
            <a:r>
              <a:rPr lang="en-US" dirty="0" smtClean="0"/>
              <a:t>has extensive </a:t>
            </a:r>
            <a:r>
              <a:rPr lang="en-US" dirty="0"/>
              <a:t>bilateral damage to his medial temporal lobes following herpes simplex </a:t>
            </a:r>
            <a:r>
              <a:rPr lang="en-US" dirty="0" smtClean="0"/>
              <a:t>encephalitis, resulting </a:t>
            </a:r>
            <a:r>
              <a:rPr lang="en-US" dirty="0"/>
              <a:t>in a severe </a:t>
            </a:r>
            <a:r>
              <a:rPr lang="en-US" dirty="0" err="1"/>
              <a:t>anterograde</a:t>
            </a:r>
            <a:r>
              <a:rPr lang="en-US" dirty="0"/>
              <a:t> amnesia. We tested SZ’s capacity to learn new unfamiliar </a:t>
            </a:r>
            <a:r>
              <a:rPr lang="en-US" dirty="0" smtClean="0"/>
              <a:t>songs by </a:t>
            </a:r>
            <a:r>
              <a:rPr lang="en-US" dirty="0"/>
              <a:t>sight-reading following three months of biweekly practices. Performances were recorded </a:t>
            </a:r>
            <a:r>
              <a:rPr lang="en-US" dirty="0" smtClean="0"/>
              <a:t>and then </a:t>
            </a:r>
            <a:r>
              <a:rPr lang="en-US" dirty="0"/>
              <a:t>evaluated by a professional saxophonist. SZ demonstrated significant improvement in </a:t>
            </a:r>
            <a:r>
              <a:rPr lang="en-US" dirty="0" smtClean="0"/>
              <a:t>his ability </a:t>
            </a:r>
            <a:r>
              <a:rPr lang="en-US" dirty="0"/>
              <a:t>to read and play new music, despite his inability to recognize any of the songs at </a:t>
            </a:r>
            <a:r>
              <a:rPr lang="en-US" dirty="0" smtClean="0"/>
              <a:t>a declarative </a:t>
            </a:r>
            <a:r>
              <a:rPr lang="en-US" dirty="0"/>
              <a:t>level. The results suggest that it is possible to learn certain aspects of new </a:t>
            </a:r>
            <a:r>
              <a:rPr lang="en-US" dirty="0" smtClean="0"/>
              <a:t>music without </a:t>
            </a:r>
            <a:r>
              <a:rPr lang="en-US" dirty="0"/>
              <a:t>the assistance of declarative memory.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different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sections: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Intro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M&amp;M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Discussion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323528" y="162880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What are the causes of dense amnesia?</a:t>
            </a:r>
            <a:endParaRPr lang="en-US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 </a:t>
            </a:r>
            <a:r>
              <a:rPr lang="en-US" sz="2000" dirty="0" smtClean="0"/>
              <a:t>§ 1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357301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What still remains intact in those patients?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5928" y="270801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What can they still perform? </a:t>
            </a:r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323528" y="162880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What about results concerning the mirror reading task in amnesic patients?</a:t>
            </a:r>
            <a:endParaRPr lang="en-US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 § 1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5928" y="270801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What does this dissociation lead to? Explain it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3528" y="443711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Which one still remains intact in those patients?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79512" y="537321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Why are the authors interested in musical performance? </a:t>
            </a:r>
            <a:endParaRPr lang="en-US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323528" y="1484784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What do case reports reveal?</a:t>
            </a: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 § 2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544" y="263691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What kind of music are they able to play? </a:t>
            </a:r>
            <a:endParaRPr lang="en-US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51520" y="350100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What remains unknown concerning Clive Wearing?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323528" y="1196752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Classify results from the 5 case studies concerning the ability to learn new songs (Pros Cons, no results)</a:t>
            </a:r>
          </a:p>
          <a:p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 § 3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611560" y="1988840"/>
          <a:ext cx="7488831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Pros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Confounding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results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51520" y="558924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conclude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323528" y="119675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Pick up information concerning the patient (description and neurological exam)</a:t>
            </a: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M&amp;M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28529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Neurological exam</a:t>
            </a:r>
            <a:endParaRPr lang="en-US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68935"/>
            <a:ext cx="31432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323528" y="119675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Neuropsychological assessment</a:t>
            </a: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M&amp;M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755575" y="1844824"/>
          <a:ext cx="806489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Cognitive</a:t>
                      </a:r>
                      <a:r>
                        <a:rPr lang="fr-FR" baseline="0" dirty="0" smtClean="0"/>
                        <a:t> areas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Preserved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 </a:t>
                      </a:r>
                      <a:r>
                        <a:rPr lang="fr-FR" dirty="0" err="1" smtClean="0"/>
                        <a:t>preserved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Declarative memory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Procedural 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Working memory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IQ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Language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Spatial orientation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Mood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488832" cy="648071"/>
          </a:xfrm>
        </p:spPr>
        <p:txBody>
          <a:bodyPr>
            <a:normAutofit/>
          </a:bodyPr>
          <a:lstStyle/>
          <a:p>
            <a:r>
              <a:rPr lang="en-US" sz="2000" smtClean="0"/>
              <a:t>Musical memory in a patient with severe anterograde amnesia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323528" y="119675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Musical experience before illness</a:t>
            </a: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548681"/>
            <a:ext cx="74888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M&amp;M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96F-BE35-421A-8744-285408D7A7A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51520" y="299695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Musical experience after illness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79512" y="5013176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Find 2 strange anecdotes illustrating the severity of SZ’s memory impairment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605</Words>
  <Application>Microsoft Office PowerPoint</Application>
  <PresentationFormat>Affichage à l'écran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  <vt:lpstr>Musical memory in a patient with severe anterograde amnesia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Musical memory in a patient with severe anterograde amnesia</dc:title>
  <dc:creator>Isabelle</dc:creator>
  <cp:lastModifiedBy>Isabelle</cp:lastModifiedBy>
  <cp:revision>74</cp:revision>
  <dcterms:created xsi:type="dcterms:W3CDTF">2017-11-02T11:31:31Z</dcterms:created>
  <dcterms:modified xsi:type="dcterms:W3CDTF">2017-12-06T11:01:33Z</dcterms:modified>
</cp:coreProperties>
</file>