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tiff" ContentType="image/tiff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B50D-BAFB-AF44-ADC6-9634D1BDEFB5}" type="datetimeFigureOut">
              <a:rPr lang="fr-FR" smtClean="0"/>
              <a:pPr/>
              <a:t>17/12/19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69E2E-B699-374C-A095-64C4C21CC4E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LEMIERE8914:COURS%20BORDEAUX:2016%202017:franc%CC%A7ais%20ge%CC%81ne%CC%81ral:grammaire%20modifie%CC%81:2nd%20semestre:s%2010%20pronoms%20adverbiaux%20et%20pre%CC%81position%20:13%20exos%20Les%20pre%CC%81positions%20a%CC%80%20et%20de.doc!OLE_LINK8" TargetMode="Externa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LEMIERE8914:COURS%20BORDEAUX:2016%202017:franc%CC%A7ais%20ge%CC%81ne%CC%81ral:grammaire%20modifie%CC%81:2nd%20semestre:s%2010%20pronoms%20adverbiaux%20et%20pre%CC%81position%20:13%20exos%20Les%20pre%CC%81positions%20a%CC%80%20et%20de.doc!OLE_LINK9" TargetMode="Externa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LEMIERE8914:COURS%20BORDEAUX:2016%202017:franc%CC%A7ais%20ge%CC%81ne%CC%81ral:grammaire%20modifie%CC%81:2nd%20semestre:s%2010%20pronoms%20adverbiaux%20et%20pre%CC%81position%20:09%20pre%CC%81position%20a%CC%80%20de%20et%20pronoms.doc!OLE_LINK4" TargetMode="Externa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LEMIERE8914:COURS%20BORDEAUX:2016%202017:franc%CC%A7ais%20ge%CC%81ne%CC%81ral:grammaire%20modifie%CC%81:2nd%20semestre:s%2010%20pronoms%20adverbiaux%20et%20pre%CC%81position%20:10%20COMBINAISON%20DE%20PRONOM%20lec%CC%A7on%20.docx!OLE_LINK5" TargetMode="Externa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!OLE_LINK10" TargetMode="Externa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pronoms compléments et les constructions verbales indirectes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fr-FR" dirty="0"/>
              <a:t>Je sais utiliser les pronoms directs "le, la, l’, les", indirects "lui, leur",  et adverbiaux "en et y".</a:t>
            </a:r>
            <a:r>
              <a:rPr lang="fr-FR" dirty="0" smtClean="0"/>
              <a:t> </a:t>
            </a:r>
          </a:p>
          <a:p>
            <a:pPr algn="l"/>
            <a:r>
              <a:rPr lang="fr-FR" dirty="0"/>
              <a:t>Je connais la construction verbale des principaux verbes en français sans hésiter sur la préposition "à" ou "de".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err="1" smtClean="0">
                <a:sym typeface="Wingdings"/>
              </a:rPr>
              <a:t></a:t>
            </a:r>
            <a:r>
              <a:rPr lang="fr-FR" sz="3200" dirty="0" smtClean="0"/>
              <a:t> je connais les constructions indirectes des principaux verbes, noms et adjectifs  			B2</a:t>
            </a:r>
            <a:endParaRPr lang="fr-FR" sz="32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28600" y="2438400"/>
          <a:ext cx="8915400" cy="2336800"/>
        </p:xfrm>
        <a:graphic>
          <a:graphicData uri="http://schemas.openxmlformats.org/presentationml/2006/ole">
            <p:oleObj spid="_x0000_s27651" name="Document" r:id="rId3" imgW="5969000" imgH="1041400" progId="Word.Document.12">
              <p:link updateAutomatic="1"/>
            </p:oleObj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057400" y="3195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257800" y="3195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24000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du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34000" y="3805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62000" y="314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err="1" smtClean="0">
                <a:sym typeface="Wingdings"/>
              </a:rPr>
              <a:t></a:t>
            </a:r>
            <a:r>
              <a:rPr lang="fr-FR" sz="3200" dirty="0" smtClean="0"/>
              <a:t> je connais les constructions indirectes des principaux verbes, noms et adjectifs  			B2</a:t>
            </a:r>
            <a:endParaRPr lang="fr-FR" sz="3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28600" y="1417638"/>
          <a:ext cx="9220200" cy="2862262"/>
        </p:xfrm>
        <a:graphic>
          <a:graphicData uri="http://schemas.openxmlformats.org/presentationml/2006/ole">
            <p:oleObj spid="_x0000_s40962" name="Document" r:id="rId3" imgW="5969000" imgH="1701800" progId="Word.Document.12">
              <p:link updateAutomatic="1"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002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528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50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294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62200" y="2373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57600" y="2373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86600" y="2373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305800" y="2373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57400" y="2831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24000" y="3212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572000" y="3212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0866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62000" y="314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constructions indirectes des principaux verbes, noms et adjectifs		  	B2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57200" y="1600200"/>
          <a:ext cx="8229600" cy="5105400"/>
        </p:xfrm>
        <a:graphic>
          <a:graphicData uri="http://schemas.openxmlformats.org/presentationml/2006/ole">
            <p:oleObj spid="_x0000_s32770" name="Document" r:id="rId3" imgW="5969000" imgH="2743200" progId="Word.Document.12">
              <p:link updateAutomatic="1"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286000" y="2205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0000" y="2667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91200" y="3200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71600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53000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524000" y="41954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24000" y="4719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71800" y="5253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52600" y="5786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382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fr-FR" sz="2700" dirty="0" err="1">
                <a:sym typeface="Wingdings"/>
              </a:rPr>
              <a:t></a:t>
            </a:r>
            <a:r>
              <a:rPr lang="fr-FR" sz="2700" dirty="0"/>
              <a:t> je suis capable de savoir quels pronoms choisir(B1/B2</a:t>
            </a:r>
            <a:r>
              <a:rPr lang="fr-FR" sz="2700" dirty="0" smtClean="0"/>
              <a:t>)</a:t>
            </a:r>
            <a:endParaRPr lang="fr-FR" sz="2700" dirty="0"/>
          </a:p>
        </p:txBody>
      </p:sp>
      <p:pic>
        <p:nvPicPr>
          <p:cNvPr id="7" name="Image 6" descr=" paysage de tranchée 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657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576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la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86400" y="12147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86400" y="167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la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57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les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864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les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657600" y="2662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lui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34000" y="2667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lui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57600" y="3043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leur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57800" y="3200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leur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33800" y="3886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y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486400" y="3657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y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486400" y="4110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y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733800" y="548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en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10200" y="5329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en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81600" y="4876800"/>
            <a:ext cx="127470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>
                <a:latin typeface="Times New Roman"/>
                <a:cs typeface="Times New Roman"/>
              </a:rPr>
              <a:t>s’________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486400" y="4800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en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334000" y="5862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en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10200" y="6324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en</a:t>
            </a:r>
            <a:endParaRPr lang="fr-FR" sz="2400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33400" y="152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1668"/>
            <a:ext cx="8658293" cy="1143000"/>
          </a:xfrm>
        </p:spPr>
        <p:txBody>
          <a:bodyPr>
            <a:normAutofit/>
          </a:bodyPr>
          <a:lstStyle/>
          <a:p>
            <a:r>
              <a:rPr lang="fr-FR" sz="2800" dirty="0" err="1">
                <a:sym typeface="Wingdings"/>
              </a:rPr>
              <a:t></a:t>
            </a:r>
            <a:r>
              <a:rPr lang="fr-FR" sz="2800" dirty="0"/>
              <a:t> je connais les principaux verbes construits avec les prépositions à, de, </a:t>
            </a:r>
            <a:r>
              <a:rPr lang="fr-FR" sz="2800" dirty="0" smtClean="0"/>
              <a:t>en </a:t>
            </a:r>
            <a:r>
              <a:rPr lang="fr-FR" sz="2800" dirty="0"/>
              <a:t>ou rien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pic>
        <p:nvPicPr>
          <p:cNvPr id="4" name="Image 3" descr=" paysage de tranchée 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4412" y="14478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2331" y="1078468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sym typeface="Wingdings 2"/>
              </a:rPr>
              <a:t>N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ous le félicitons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39107" y="1154668"/>
            <a:ext cx="35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1447800"/>
            <a:ext cx="1970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j’ai confiance en lui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14574" y="1632466"/>
            <a:ext cx="377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  <a:sym typeface="Symbol"/>
              </a:rPr>
              <a:t>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426812" y="19005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1916668"/>
            <a:ext cx="1737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m’en souviens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0804" y="20690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22860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2286000"/>
            <a:ext cx="1225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j’en ai peur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0600" y="24500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7612" y="27387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84847" y="2754868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pense souvent à elles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10600" y="2907268"/>
            <a:ext cx="377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  <a:sym typeface="Symbol"/>
              </a:rPr>
              <a:t>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2436212" y="31242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3124200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O</a:t>
            </a:r>
            <a:r>
              <a:rPr lang="fr-FR" baseline="-25000" dirty="0" smtClean="0">
                <a:solidFill>
                  <a:srgbClr val="FF0000"/>
                </a:solidFill>
                <a:sym typeface="Wingdings 2"/>
              </a:rPr>
              <a:t>rganisme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 g</a:t>
            </a:r>
            <a:r>
              <a:rPr lang="fr-FR" baseline="-25000" dirty="0" smtClean="0">
                <a:solidFill>
                  <a:srgbClr val="FF0000"/>
                </a:solidFill>
                <a:sym typeface="Wingdings 2"/>
              </a:rPr>
              <a:t>énétiquement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m</a:t>
            </a:r>
            <a:r>
              <a:rPr lang="fr-FR" baseline="-25000" dirty="0" smtClean="0">
                <a:solidFill>
                  <a:srgbClr val="FF0000"/>
                </a:solidFill>
                <a:sym typeface="Wingdings 2"/>
              </a:rPr>
              <a:t>odifié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Il s’en méfie</a:t>
            </a:r>
            <a:r>
              <a:rPr lang="fr-FR" baseline="-25000" dirty="0" smtClean="0">
                <a:solidFill>
                  <a:srgbClr val="FF0000"/>
                </a:solidFill>
                <a:sym typeface="Wingdings 2"/>
              </a:rPr>
              <a:t>.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10600" y="32882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71800" y="35769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90068" y="3593068"/>
            <a:ext cx="1659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Ils en ont envie.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10600" y="3745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69412" y="39579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1012" y="39624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5000" y="3974068"/>
            <a:ext cx="989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 y croit.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26251" y="41264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31612" y="43389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67400" y="4431268"/>
            <a:ext cx="162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le continue 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86800" y="4572000"/>
            <a:ext cx="35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47199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90932" y="4812268"/>
            <a:ext cx="1766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vous ne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le </a:t>
            </a:r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croyez pas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610600" y="5040868"/>
            <a:ext cx="35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05200" y="5177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600" y="5269468"/>
            <a:ext cx="1128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Essayez-le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610600" y="5421868"/>
            <a:ext cx="35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57400" y="55626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58429" y="5650468"/>
            <a:ext cx="194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Faites-y attention !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610600" y="5867400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8000" y="60153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6000" y="6031468"/>
            <a:ext cx="1500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 s’en occupe.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153400" y="6096000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2012" y="64008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00544" y="6488668"/>
            <a:ext cx="209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  <a:sym typeface="Wingdings 2"/>
              </a:rPr>
              <a:t>Je me suis beaucoup attaché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à lui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0600" y="6336268"/>
            <a:ext cx="377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  <a:sym typeface="Symbol"/>
              </a:rPr>
              <a:t>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7620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36412" y="10623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04800" y="11668"/>
            <a:ext cx="86582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principaux verbes construits avec les prépositions à, de, en ou rien </a:t>
            </a:r>
          </a:p>
        </p:txBody>
      </p:sp>
      <p:pic>
        <p:nvPicPr>
          <p:cNvPr id="5" name="Image 4" descr=" paysage de tranchée 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100"/>
            <a:ext cx="9144000" cy="6337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6096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6165" y="609600"/>
            <a:ext cx="2063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je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ne m’y </a:t>
            </a:r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intéresse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pas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39200" y="533400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7212" y="986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1803" y="1063823"/>
            <a:ext cx="1586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Je dois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en </a:t>
            </a:r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changer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3000" y="1078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9812" y="13716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1459468"/>
            <a:ext cx="2395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Ils n’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 sont pas encore arrivés.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63000" y="14594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18288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0" y="1828800"/>
            <a:ext cx="1071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Joues-en.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63000" y="1840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2297668"/>
            <a:ext cx="1198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Elle y joue.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63000" y="2209800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22815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26625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5600" y="2754868"/>
            <a:ext cx="21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Vous vous 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en </a:t>
            </a:r>
            <a:r>
              <a:rPr lang="fr-FR" sz="1400" dirty="0" smtClean="0">
                <a:solidFill>
                  <a:srgbClr val="FF0000"/>
                </a:solidFill>
                <a:sym typeface="Wingdings 2"/>
              </a:rPr>
              <a:t>apercevez ?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63000" y="27548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79012" y="30480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97810" y="3135868"/>
            <a:ext cx="1582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m’y attends.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63000" y="31358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2412" y="35007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71600" y="39579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39624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53000" y="3974068"/>
            <a:ext cx="2150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J’y tiens. Je les tiens.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10600" y="3897868"/>
            <a:ext cx="63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y/les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12612" y="43434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69652" y="4431268"/>
            <a:ext cx="178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vous l’interdis.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72564" y="4355068"/>
            <a:ext cx="29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l’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57509" y="4812268"/>
            <a:ext cx="1604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Vous l’avez fini.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839200" y="4812268"/>
            <a:ext cx="29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l’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4796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8812" y="51816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799" y="5269468"/>
            <a:ext cx="178922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  <a:sym typeface="Wingdings 2"/>
              </a:rPr>
              <a:t>Il s’en est inspiré.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763000" y="5269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620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38600" y="55626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67400" y="60153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763000" y="59552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71800" y="64725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48799" y="6488668"/>
            <a:ext cx="2272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 leur manque </a:t>
            </a:r>
            <a:r>
              <a:rPr lang="fr-FR" sz="1200" dirty="0" smtClean="0">
                <a:solidFill>
                  <a:srgbClr val="FF0000"/>
                </a:solidFill>
                <a:sym typeface="Wingdings 2"/>
              </a:rPr>
              <a:t>beaucoup</a:t>
            </a:r>
            <a:r>
              <a:rPr lang="fr-FR" dirty="0" smtClean="0">
                <a:solidFill>
                  <a:srgbClr val="FF0000"/>
                </a:solidFill>
                <a:sym typeface="Wingdings 2"/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86800" y="6412468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leur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04800" y="11668"/>
            <a:ext cx="86582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principaux verbes construits avec les prépositions à, de, en ou rien </a:t>
            </a:r>
          </a:p>
        </p:txBody>
      </p:sp>
      <p:pic>
        <p:nvPicPr>
          <p:cNvPr id="3" name="Image 2" descr=" paysage de tranchée 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1812" y="986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0750" y="1078468"/>
            <a:ext cx="215125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 me les a demandés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6800" y="1078468"/>
            <a:ext cx="442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5612" y="15957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1611868"/>
            <a:ext cx="1138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J’y résiste.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2451" y="16118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2129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2145268"/>
            <a:ext cx="222597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Vous en avez besoin 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21452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9612" y="25908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2678668"/>
            <a:ext cx="28737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Personne ne peut m’y forcer.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39200" y="26786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31197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47868" y="3212068"/>
            <a:ext cx="231513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n’y suis pas habitué.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63000" y="32120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6812" y="37293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76468" y="3745468"/>
            <a:ext cx="15333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Il m’y a obligé.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63000" y="37454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90800" y="42627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0" y="4278868"/>
            <a:ext cx="13662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J’en ai envie.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63000" y="43550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5812" y="47961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4812268"/>
            <a:ext cx="223612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J’en suis très heureux.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86800" y="4888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53340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5421868"/>
            <a:ext cx="1850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Fais-lui confiance.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32108" y="5498068"/>
            <a:ext cx="411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lui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39000" y="5791200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6396335"/>
            <a:ext cx="383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86800" y="6412468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64848" y="6488668"/>
            <a:ext cx="204575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… leur rendre visite.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620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04800" y="11668"/>
            <a:ext cx="86582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principaux verbes construits avec les prépositions à, de, en ou rien </a:t>
            </a:r>
          </a:p>
        </p:txBody>
      </p:sp>
      <p:pic>
        <p:nvPicPr>
          <p:cNvPr id="4" name="Image 3" descr=" paysage de tranchée 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81" y="1154668"/>
            <a:ext cx="9079143" cy="54747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0600" y="1138535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5725" y="11531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0626" y="1230868"/>
            <a:ext cx="205037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Revenez-vous-y/en?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0600" y="1219200"/>
            <a:ext cx="610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y/en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167640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99404" y="1840468"/>
            <a:ext cx="42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en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4525" y="22961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2450068"/>
            <a:ext cx="1989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lui ai enfin parlé.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08308" y="2450068"/>
            <a:ext cx="411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lui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6125" y="289560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98325" y="357122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3593068"/>
            <a:ext cx="1985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Vous leur dites ça 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63000" y="3516868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79525" y="41249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36725" y="47345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3199" y="4812268"/>
            <a:ext cx="2438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le regrette beaucoup.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91507" y="4812268"/>
            <a:ext cx="35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0800" y="53441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5410200"/>
            <a:ext cx="2364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lui montre l’exercice.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08308" y="5421868"/>
            <a:ext cx="411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lui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3600" y="6031468"/>
            <a:ext cx="283180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Je ne vous l’ai pas demandé.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17725" y="5953780"/>
            <a:ext cx="416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sym typeface="Wingdings 2"/>
              </a:rPr>
              <a:t>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39200" y="6031468"/>
            <a:ext cx="29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l’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620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04800" y="11668"/>
            <a:ext cx="86582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principaux verbes construits avec les prépositions à, de, en ou rien 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6200" y="1154668"/>
          <a:ext cx="9448800" cy="5931932"/>
        </p:xfrm>
        <a:graphic>
          <a:graphicData uri="http://schemas.openxmlformats.org/presentationml/2006/ole">
            <p:oleObj spid="_x0000_s20482" name="Document" r:id="rId3" imgW="6121400" imgH="2946400" progId="Word.Document.12">
              <p:link updateAutomatic="1"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04800" y="1981200"/>
            <a:ext cx="2590800" cy="492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Lucida Handwriting"/>
                <a:cs typeface="Lucida Handwriting"/>
              </a:rPr>
              <a:t>croire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faire attention à</a:t>
            </a:r>
          </a:p>
          <a:p>
            <a:endParaRPr lang="fr-FR" sz="800" dirty="0" smtClean="0">
              <a:latin typeface="Lucida Handwriting"/>
              <a:cs typeface="Lucida Handwriting"/>
            </a:endParaRPr>
          </a:p>
          <a:p>
            <a:r>
              <a:rPr lang="fr-FR" dirty="0" smtClean="0">
                <a:latin typeface="Lucida Handwriting"/>
                <a:cs typeface="Lucida Handwriting"/>
              </a:rPr>
              <a:t>s’attacher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s’intéresser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jouer à (sport)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s’attendre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tenir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résister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forcer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s’habituer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obliger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faire confiance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rendre visite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parler à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dire à</a:t>
            </a:r>
          </a:p>
          <a:p>
            <a:endParaRPr lang="fr-FR" dirty="0" smtClean="0">
              <a:latin typeface="Lucida Handwriting"/>
              <a:cs typeface="Lucida Handwriting"/>
            </a:endParaRPr>
          </a:p>
          <a:p>
            <a:r>
              <a:rPr lang="fr-FR" dirty="0" smtClean="0">
                <a:latin typeface="Lucida Handwriting"/>
                <a:cs typeface="Lucida Handwriting"/>
              </a:rPr>
              <a:t>montrer à </a:t>
            </a:r>
            <a:endParaRPr lang="fr-FR" dirty="0">
              <a:latin typeface="Lucida Handwriting"/>
              <a:cs typeface="Lucida Handwriting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24200" y="1933574"/>
            <a:ext cx="2590800" cy="4344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Lucida Handwriting"/>
                <a:cs typeface="Lucida Handwriting"/>
              </a:rPr>
              <a:t>se souvenir de</a:t>
            </a:r>
          </a:p>
          <a:p>
            <a:pPr>
              <a:lnSpc>
                <a:spcPts val="19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avoir peur de</a:t>
            </a:r>
          </a:p>
          <a:p>
            <a:pPr>
              <a:lnSpc>
                <a:spcPts val="19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se méfier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avoir envie de</a:t>
            </a:r>
          </a:p>
          <a:p>
            <a:pPr>
              <a:lnSpc>
                <a:spcPts val="25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s’occuper de</a:t>
            </a:r>
          </a:p>
          <a:p>
            <a:pPr>
              <a:lnSpc>
                <a:spcPts val="25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changer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jouer de ( </a:t>
            </a:r>
            <a:r>
              <a:rPr lang="fr-FR" dirty="0" err="1" smtClean="0">
                <a:latin typeface="Lucida Handwriting"/>
                <a:cs typeface="Lucida Handwriting"/>
              </a:rPr>
              <a:t>zic</a:t>
            </a:r>
            <a:r>
              <a:rPr lang="fr-FR" dirty="0" smtClean="0">
                <a:latin typeface="Lucida Handwriting"/>
                <a:cs typeface="Lucida Handwriting"/>
              </a:rPr>
              <a:t>)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s’apercevoir de 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prier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s’inspirer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manquer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avoir besoin de</a:t>
            </a:r>
          </a:p>
          <a:p>
            <a:r>
              <a:rPr lang="fr-FR" dirty="0" smtClean="0">
                <a:latin typeface="Lucida Handwriting"/>
                <a:cs typeface="Lucida Handwriting"/>
              </a:rPr>
              <a:t>être heureux de arrêter de</a:t>
            </a:r>
          </a:p>
          <a:p>
            <a:endParaRPr lang="fr-FR" dirty="0" smtClean="0">
              <a:latin typeface="Lucida Handwriting"/>
              <a:cs typeface="Lucida Handwriting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48400" y="1981200"/>
            <a:ext cx="2590800" cy="3444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continuer</a:t>
            </a:r>
          </a:p>
          <a:p>
            <a:pPr>
              <a:lnSpc>
                <a:spcPts val="27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croire</a:t>
            </a:r>
          </a:p>
          <a:p>
            <a:pPr>
              <a:lnSpc>
                <a:spcPts val="30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essayer</a:t>
            </a:r>
          </a:p>
          <a:p>
            <a:pPr>
              <a:lnSpc>
                <a:spcPts val="27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interdire</a:t>
            </a:r>
          </a:p>
          <a:p>
            <a:pPr>
              <a:lnSpc>
                <a:spcPts val="27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finir</a:t>
            </a:r>
          </a:p>
          <a:p>
            <a:pPr>
              <a:lnSpc>
                <a:spcPts val="30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demander</a:t>
            </a:r>
          </a:p>
          <a:p>
            <a:pPr>
              <a:lnSpc>
                <a:spcPts val="26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préférer</a:t>
            </a:r>
          </a:p>
          <a:p>
            <a:pPr>
              <a:lnSpc>
                <a:spcPts val="26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espérer</a:t>
            </a:r>
          </a:p>
          <a:p>
            <a:pPr>
              <a:lnSpc>
                <a:spcPts val="30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regretter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00800" y="6344073"/>
            <a:ext cx="2590800" cy="43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60"/>
              </a:lnSpc>
            </a:pPr>
            <a:r>
              <a:rPr lang="fr-FR" dirty="0" smtClean="0">
                <a:latin typeface="Lucida Handwriting"/>
                <a:cs typeface="Lucida Handwriting"/>
              </a:rPr>
              <a:t>croire en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620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-28575" y="1447800"/>
          <a:ext cx="9401175" cy="3200400"/>
        </p:xfrm>
        <a:graphic>
          <a:graphicData uri="http://schemas.openxmlformats.org/presentationml/2006/ole">
            <p:oleObj spid="_x0000_s22530" name="Document" r:id="rId3" imgW="5969000" imgH="2032000" progId="Word.Document.12">
              <p:link updateAutomatic="1"/>
            </p:oleObj>
          </a:graphicData>
        </a:graphic>
      </p:graphicFrame>
      <p:sp>
        <p:nvSpPr>
          <p:cNvPr id="5" name="Flèche courbée vers le bas 4"/>
          <p:cNvSpPr/>
          <p:nvPr/>
        </p:nvSpPr>
        <p:spPr>
          <a:xfrm>
            <a:off x="2514600" y="2895600"/>
            <a:ext cx="685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4000" y="4191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ym typeface="Wingdings 2"/>
              </a:rPr>
              <a:t></a:t>
            </a:r>
            <a:r>
              <a:rPr lang="fr-FR" sz="2400" dirty="0" smtClean="0">
                <a:sym typeface="Wingdings 2"/>
              </a:rPr>
              <a:t> </a:t>
            </a:r>
            <a:r>
              <a:rPr lang="fr-FR" sz="2400" dirty="0" smtClean="0"/>
              <a:t>il </a:t>
            </a:r>
            <a:r>
              <a:rPr lang="fr-FR" sz="2400" b="1" dirty="0"/>
              <a:t>nous la</a:t>
            </a:r>
            <a:r>
              <a:rPr lang="fr-FR" sz="2400" dirty="0"/>
              <a:t> donne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8" name="Arc 7"/>
          <p:cNvSpPr/>
          <p:nvPr/>
        </p:nvSpPr>
        <p:spPr>
          <a:xfrm rot="840985">
            <a:off x="2218928" y="1927610"/>
            <a:ext cx="2914660" cy="1762157"/>
          </a:xfrm>
          <a:prstGeom prst="arc">
            <a:avLst>
              <a:gd name="adj1" fmla="val 10377674"/>
              <a:gd name="adj2" fmla="val 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114800" y="3657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ym typeface="Wingdings 2"/>
              </a:rPr>
              <a:t></a:t>
            </a:r>
            <a:r>
              <a:rPr lang="fr-FR" sz="2400" dirty="0"/>
              <a:t> il </a:t>
            </a:r>
            <a:r>
              <a:rPr lang="fr-FR" sz="2400" b="1" dirty="0"/>
              <a:t>m’y</a:t>
            </a:r>
            <a:r>
              <a:rPr lang="fr-FR" sz="2400" dirty="0"/>
              <a:t> emmène </a:t>
            </a:r>
          </a:p>
        </p:txBody>
      </p:sp>
      <p:sp>
        <p:nvSpPr>
          <p:cNvPr id="10" name="Arc 9"/>
          <p:cNvSpPr/>
          <p:nvPr/>
        </p:nvSpPr>
        <p:spPr>
          <a:xfrm rot="20085107" flipV="1">
            <a:off x="3259513" y="2466115"/>
            <a:ext cx="924940" cy="1780186"/>
          </a:xfrm>
          <a:prstGeom prst="arc">
            <a:avLst>
              <a:gd name="adj1" fmla="val 11447903"/>
              <a:gd name="adj2" fmla="val 1897309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105400" y="2133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ym typeface="Wingdings 2"/>
              </a:rPr>
              <a:t></a:t>
            </a:r>
            <a:r>
              <a:rPr lang="fr-FR" sz="2400" dirty="0" smtClean="0">
                <a:sym typeface="Wingdings 2"/>
              </a:rPr>
              <a:t> </a:t>
            </a:r>
            <a:r>
              <a:rPr lang="fr-FR" sz="2400" dirty="0" smtClean="0"/>
              <a:t>il </a:t>
            </a:r>
            <a:r>
              <a:rPr lang="fr-FR" sz="2400" b="1" dirty="0"/>
              <a:t>m’en</a:t>
            </a:r>
            <a:r>
              <a:rPr lang="fr-FR" sz="2400" dirty="0"/>
              <a:t> achète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2" name="Flèche courbée vers le bas 11"/>
          <p:cNvSpPr/>
          <p:nvPr/>
        </p:nvSpPr>
        <p:spPr>
          <a:xfrm rot="21092353">
            <a:off x="3221232" y="2434870"/>
            <a:ext cx="1950796" cy="836135"/>
          </a:xfrm>
          <a:prstGeom prst="curvedDownArrow">
            <a:avLst/>
          </a:prstGeom>
          <a:solidFill>
            <a:schemeClr val="accent1">
              <a:alpha val="4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67000" y="3505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ym typeface="Wingdings 2"/>
              </a:rPr>
              <a:t></a:t>
            </a:r>
            <a:r>
              <a:rPr lang="fr-FR" sz="2400" dirty="0" err="1"/>
              <a:t>il</a:t>
            </a:r>
            <a:r>
              <a:rPr lang="fr-FR" sz="2400" dirty="0"/>
              <a:t> </a:t>
            </a:r>
            <a:r>
              <a:rPr lang="fr-FR" sz="2400" b="1" dirty="0"/>
              <a:t>les leur</a:t>
            </a:r>
            <a:r>
              <a:rPr lang="fr-FR" sz="2400" dirty="0"/>
              <a:t> passe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924032" y="205070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ym typeface="Wingdings 2"/>
              </a:rPr>
              <a:t></a:t>
            </a:r>
            <a:r>
              <a:rPr lang="fr-FR" sz="2400" dirty="0"/>
              <a:t> il </a:t>
            </a:r>
            <a:r>
              <a:rPr lang="fr-FR" sz="2400" b="1" dirty="0"/>
              <a:t>les y</a:t>
            </a:r>
            <a:r>
              <a:rPr lang="fr-FR" sz="2400" dirty="0"/>
              <a:t> conduit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6" name="Flèche courbée vers le bas 15"/>
          <p:cNvSpPr/>
          <p:nvPr/>
        </p:nvSpPr>
        <p:spPr>
          <a:xfrm rot="21091515" flipV="1">
            <a:off x="4294792" y="3506768"/>
            <a:ext cx="1538569" cy="841918"/>
          </a:xfrm>
          <a:prstGeom prst="curvedDownArrow">
            <a:avLst>
              <a:gd name="adj1" fmla="val 5788"/>
              <a:gd name="adj2" fmla="val 50000"/>
              <a:gd name="adj3" fmla="val 25000"/>
            </a:avLst>
          </a:prstGeom>
          <a:solidFill>
            <a:schemeClr val="tx2">
              <a:lumMod val="60000"/>
              <a:lumOff val="40000"/>
              <a:alpha val="48000"/>
            </a:schemeClr>
          </a:solidFill>
          <a:ln>
            <a:solidFill>
              <a:schemeClr val="tx2">
                <a:alpha val="4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800600" y="4338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ym typeface="Wingdings 2"/>
              </a:rPr>
              <a:t></a:t>
            </a:r>
            <a:r>
              <a:rPr lang="fr-FR" sz="2400" dirty="0"/>
              <a:t> il </a:t>
            </a:r>
            <a:r>
              <a:rPr lang="fr-FR" sz="2400" b="1" dirty="0"/>
              <a:t>leur en</a:t>
            </a:r>
            <a:r>
              <a:rPr lang="fr-FR" sz="2400" dirty="0"/>
              <a:t> parle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8" name="Flèche courbée vers le bas 17"/>
          <p:cNvSpPr/>
          <p:nvPr/>
        </p:nvSpPr>
        <p:spPr>
          <a:xfrm>
            <a:off x="5105400" y="2819400"/>
            <a:ext cx="685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410200" y="2514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ym typeface="Wingdings 2"/>
              </a:rPr>
              <a:t></a:t>
            </a:r>
            <a:r>
              <a:rPr lang="fr-FR" sz="2400" dirty="0" err="1"/>
              <a:t>il</a:t>
            </a:r>
            <a:r>
              <a:rPr lang="fr-FR" sz="2400" dirty="0"/>
              <a:t> </a:t>
            </a:r>
            <a:r>
              <a:rPr lang="fr-FR" sz="2400" b="1" dirty="0"/>
              <a:t>y en</a:t>
            </a:r>
            <a:r>
              <a:rPr lang="fr-FR" sz="2400" dirty="0"/>
              <a:t> a (seul cas)</a:t>
            </a:r>
          </a:p>
        </p:txBody>
      </p:sp>
      <p:sp>
        <p:nvSpPr>
          <p:cNvPr id="20" name="Arc 19"/>
          <p:cNvSpPr/>
          <p:nvPr/>
        </p:nvSpPr>
        <p:spPr>
          <a:xfrm rot="840985">
            <a:off x="2237060" y="2001490"/>
            <a:ext cx="3374480" cy="1898390"/>
          </a:xfrm>
          <a:prstGeom prst="arc">
            <a:avLst>
              <a:gd name="adj1" fmla="val 10377674"/>
              <a:gd name="adj2" fmla="val 2136909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suis capable de combiner les pronoms entre eux (B1/B2)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1"/>
      <p:bldP spid="6" grpId="2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3" grpId="0"/>
      <p:bldP spid="13" grpId="1"/>
      <p:bldP spid="15" grpId="0"/>
      <p:bldP spid="16" grpId="0" animBg="1"/>
      <p:bldP spid="17" grpId="0"/>
      <p:bldP spid="18" grpId="0" animBg="1"/>
      <p:bldP spid="19" grpId="0"/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6200" y="1828800"/>
          <a:ext cx="9085504" cy="3962400"/>
        </p:xfrm>
        <a:graphic>
          <a:graphicData uri="http://schemas.openxmlformats.org/presentationml/2006/ole">
            <p:oleObj spid="_x0000_s33794" name="Document" r:id="rId3" imgW="5765800" imgH="2514600" progId="Word.Document.12">
              <p:link updateAutomatic="1"/>
            </p:oleObj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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 connais les constructions indirectes des principaux verbes, noms et adjectifs  			B2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24400" y="2743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71600" y="32048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95600" y="3653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53200" y="3653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4400" y="4034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10200" y="4038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00400" y="4491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à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14400" y="4948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38200" y="76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741</Words>
  <Application>Microsoft Macintosh PowerPoint</Application>
  <PresentationFormat>Présentation à l'écran (4:3)</PresentationFormat>
  <Paragraphs>262</Paragraphs>
  <Slides>12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6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Thème Office</vt:lpstr>
      <vt:lpstr>LEMIERE8914:COURS%20BORDEAUX:2016%202017:franc%CC%A7ais%20ge%CC%81ne%CC%81ral:grammaire%20modifie%CC%81:2nd%20semestre:s%2010%20pronoms%20adverbiaux%20et%20pre%CC%81position%20:09%20pre%CC%81position%20a%CC%80%20de%20et%20pronoms.doc!OLE_LINK4</vt:lpstr>
      <vt:lpstr>LEMIERE8914:COURS%20BORDEAUX:2016%202017:franc%CC%A7ais%20ge%CC%81ne%CC%81ral:grammaire%20modifie%CC%81:2nd%20semestre:s%2010%20pronoms%20adverbiaux%20et%20pre%CC%81position%20:10%20COMBINAISON%20DE%20PRONOM%20lec%CC%A7on%20.docx!OLE_LINK5</vt:lpstr>
      <vt:lpstr>LEMIERE8914:COURS%20BORDEAUX:2016%202017:franc%CC%A7ais%20ge%CC%81ne%CC%81ral:grammaire%20modifie%CC%81:2nd%20semestre:s%2010%20pronoms%20adverbiaux%20et%20pre%CC%81position%20:13%20exos%20Les%20pre%CC%81positions%20a%CC%80%20et%20de.doc!OLE_LINK8</vt:lpstr>
      <vt:lpstr>LEMIERE8914:COURS%20BORDEAUX:2016%202017:franc%CC%A7ais%20ge%CC%81ne%CC%81ral:grammaire%20modifie%CC%81:2nd%20semestre:s%2010%20pronoms%20adverbiaux%20et%20pre%CC%81position%20:13%20exos%20Les%20pre%CC%81positions%20a%CC%80%20et%20de.doc!OLE_LINK9</vt:lpstr>
      <vt:lpstr>!OLE_LINK10</vt:lpstr>
      <vt:lpstr>???</vt:lpstr>
      <vt:lpstr>les pronoms compléments et les constructions verbales indirectes</vt:lpstr>
      <vt:lpstr> je suis capable de savoir quels pronoms choisir(B1/B2)</vt:lpstr>
      <vt:lpstr> je connais les principaux verbes construits avec les prépositions à, de, en ou rien </vt:lpstr>
      <vt:lpstr>Diapositive 4</vt:lpstr>
      <vt:lpstr>Diapositive 5</vt:lpstr>
      <vt:lpstr>Diapositive 6</vt:lpstr>
      <vt:lpstr>Diapositive 7</vt:lpstr>
      <vt:lpstr>Diapositive 8</vt:lpstr>
      <vt:lpstr>Diapositive 9</vt:lpstr>
      <vt:lpstr> je connais les constructions indirectes des principaux verbes, noms et adjectifs     B2</vt:lpstr>
      <vt:lpstr> je connais les constructions indirectes des principaux verbes, noms et adjectifs     B2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compléments et les constructions verbales indirectes</dc:title>
  <dc:creator>Bruno LE MIERE</dc:creator>
  <cp:lastModifiedBy>Bruno le Mière</cp:lastModifiedBy>
  <cp:revision>8</cp:revision>
  <dcterms:created xsi:type="dcterms:W3CDTF">2019-12-17T19:51:20Z</dcterms:created>
  <dcterms:modified xsi:type="dcterms:W3CDTF">2019-12-17T19:54:28Z</dcterms:modified>
</cp:coreProperties>
</file>