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0" r:id="rId5"/>
    <p:sldLayoutId id="2147483741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0D0EC8-858E-4E49-9197-1A0DA1EF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981" y="3460902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otho</a:t>
            </a:r>
            <a:r>
              <a:rPr lang="fr-FR" sz="4400" dirty="0"/>
              <a:t> rhinologie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450C92-3DED-3B4B-8E90-EC6420D1C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1241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objectifs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</a:p>
          <a:p>
            <a:pPr algn="ctr"/>
            <a:r>
              <a:rPr lang="fr-FR" dirty="0"/>
              <a:t>déroulement de la séance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51E54-2ADB-4A46-ACBA-46232D0E2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83" b="31564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036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E7295C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E58516-E14C-0E4E-9F93-2D8CBDB2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525FC-28B2-F643-83A6-A2A3204F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1) Je pense pouvoir mener et comprendre un interrogatoire sur des problèmes d’</a:t>
            </a:r>
            <a:r>
              <a:rPr lang="fr-FR" dirty="0" err="1"/>
              <a:t>otho-rhinolaryngologie</a:t>
            </a:r>
            <a:r>
              <a:rPr lang="fr-FR" dirty="0"/>
              <a:t> que peut avoir un patient</a:t>
            </a:r>
          </a:p>
          <a:p>
            <a:pPr marL="0" indent="0">
              <a:buNone/>
            </a:pPr>
            <a:r>
              <a:rPr lang="fr-FR" dirty="0"/>
              <a:t>2) Je connais le vocabulaire relatif à l’</a:t>
            </a:r>
            <a:r>
              <a:rPr lang="fr-FR" dirty="0" err="1"/>
              <a:t>otho-rhino</a:t>
            </a:r>
            <a:r>
              <a:rPr lang="fr-FR" dirty="0"/>
              <a:t> et aux symptômes qui y sont liés.</a:t>
            </a:r>
          </a:p>
        </p:txBody>
      </p:sp>
    </p:spTree>
    <p:extLst>
      <p:ext uri="{BB962C8B-B14F-4D97-AF65-F5344CB8AC3E}">
        <p14:creationId xmlns:p14="http://schemas.microsoft.com/office/powerpoint/2010/main" val="246906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B04273-AE2A-4676-98D5-85D0D238C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E7295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FC07EE-63FF-2944-B290-90DDB899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CONSIGNES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DEFB7-9A15-FB48-85EE-882EFA2E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u="sng" dirty="0"/>
              <a:t>RAPPELS ANATOMIQUES</a:t>
            </a:r>
            <a:endParaRPr lang="fr-FR" dirty="0"/>
          </a:p>
          <a:p>
            <a:pPr marL="0" indent="0">
              <a:spcBef>
                <a:spcPts val="400"/>
              </a:spcBef>
              <a:buNone/>
            </a:pP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Replacer</a:t>
            </a:r>
            <a:r>
              <a:rPr lang="fr-FR" dirty="0">
                <a:latin typeface="Arial Rounded MT Bold" panose="020F0704030504030204" pitchFamily="34" charset="77"/>
              </a:rPr>
              <a:t> les mots sur les planches et lire</a:t>
            </a:r>
          </a:p>
          <a:p>
            <a:pPr marL="0" indent="0">
              <a:buNone/>
            </a:pPr>
            <a:r>
              <a:rPr lang="fr-FR" u="sng" dirty="0"/>
              <a:t>1 : l’oreille et l’audition </a:t>
            </a:r>
            <a:endParaRPr lang="fr-FR" dirty="0"/>
          </a:p>
          <a:p>
            <a:pPr marL="0" indent="0">
              <a:spcBef>
                <a:spcPts val="400"/>
              </a:spcBef>
              <a:buNone/>
            </a:pPr>
            <a:r>
              <a:rPr lang="fr-FR" sz="29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Faire</a:t>
            </a:r>
            <a:r>
              <a:rPr lang="fr-FR" sz="2900" dirty="0">
                <a:latin typeface="Arial Rounded MT Bold" panose="020F0704030504030204" pitchFamily="34" charset="77"/>
              </a:rPr>
              <a:t> les deux activités demandées + voir le vocabulaire</a:t>
            </a:r>
          </a:p>
          <a:p>
            <a:pPr marL="0" indent="0">
              <a:buNone/>
            </a:pPr>
            <a:r>
              <a:rPr lang="fr-FR" u="sng" dirty="0"/>
              <a:t>2 : bouche &amp; gorge</a:t>
            </a:r>
            <a:endParaRPr lang="fr-FR" dirty="0"/>
          </a:p>
          <a:p>
            <a:pPr marL="0" indent="0">
              <a:spcBef>
                <a:spcPts val="400"/>
              </a:spcBef>
              <a:buNone/>
            </a:pPr>
            <a:r>
              <a:rPr lang="fr-FR" sz="29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Faire</a:t>
            </a:r>
            <a:r>
              <a:rPr lang="fr-FR" sz="2900" dirty="0">
                <a:latin typeface="Arial Rounded MT Bold" panose="020F0704030504030204" pitchFamily="34" charset="77"/>
              </a:rPr>
              <a:t> l’activité demandée</a:t>
            </a:r>
          </a:p>
          <a:p>
            <a:pPr marL="0" indent="0">
              <a:buNone/>
            </a:pPr>
            <a:r>
              <a:rPr lang="fr-FR" u="sng" dirty="0"/>
              <a:t>3: voix, toux, expectoration, fièvre</a:t>
            </a:r>
            <a:endParaRPr lang="fr-FR" dirty="0"/>
          </a:p>
          <a:p>
            <a:pPr marL="0" indent="0">
              <a:spcBef>
                <a:spcPts val="400"/>
              </a:spcBef>
              <a:buNone/>
            </a:pPr>
            <a:r>
              <a:rPr lang="fr-FR" sz="29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Faire</a:t>
            </a:r>
            <a:r>
              <a:rPr lang="fr-FR" sz="2900" dirty="0">
                <a:latin typeface="Arial Rounded MT Bold" panose="020F0704030504030204" pitchFamily="34" charset="77"/>
              </a:rPr>
              <a:t> l’activité demandée</a:t>
            </a:r>
          </a:p>
          <a:p>
            <a:pPr marL="0" indent="0">
              <a:buNone/>
            </a:pPr>
            <a:r>
              <a:rPr lang="fr-FR" u="sng" dirty="0"/>
              <a:t>4 : Nez-Rhinopharynx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Facultatif) 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  <a:sym typeface="Wingdings" pitchFamily="2" charset="2"/>
              </a:rPr>
              <a:t>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fr-FR" sz="2900" dirty="0">
                <a:latin typeface="Arial Rounded MT Bold" panose="020F0704030504030204" pitchFamily="34" charset="77"/>
              </a:rPr>
              <a:t>Replacer les mots et voir le vocabulaire</a:t>
            </a:r>
          </a:p>
          <a:p>
            <a:pPr marL="0" indent="0">
              <a:buNone/>
            </a:pPr>
            <a:r>
              <a:rPr lang="fr-FR" u="sng" dirty="0"/>
              <a:t>CAS CLINIQUE</a:t>
            </a:r>
            <a:endParaRPr lang="fr-FR" dirty="0"/>
          </a:p>
          <a:p>
            <a:pPr marL="0" indent="0">
              <a:buNone/>
            </a:pP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(Facultatif) 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  <a:sym typeface="Wingdings" pitchFamily="2" charset="2"/>
              </a:rPr>
              <a:t>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fr-FR" sz="2900" dirty="0">
                <a:latin typeface="Arial Rounded MT Bold" panose="020F0704030504030204" pitchFamily="34" charset="77"/>
              </a:rPr>
              <a:t>essayer de comprendre le cas clinique et voir les questions à poser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049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2ACC1-6771-BE44-BBC7-ED0F5CE5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: </a:t>
            </a:r>
            <a:r>
              <a:rPr lang="fr-FR" dirty="0">
                <a:latin typeface="Broadway" pitchFamily="82" charset="77"/>
              </a:rPr>
              <a:t>1h40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4E60C-D355-2541-858B-02113EC9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011680"/>
            <a:ext cx="11898084" cy="416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1. Correction du rappel anatomique par </a:t>
            </a:r>
            <a:r>
              <a:rPr lang="fr-FR" dirty="0" err="1"/>
              <a:t>pwpt</a:t>
            </a:r>
            <a:r>
              <a:rPr lang="fr-FR" dirty="0"/>
              <a:t> (</a:t>
            </a:r>
            <a:r>
              <a:rPr lang="fr-FR" dirty="0">
                <a:latin typeface="Broadway" pitchFamily="82" charset="77"/>
              </a:rPr>
              <a:t>10mn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2. Correction des jeux 1 à 3 en 2 phases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dirty="0"/>
              <a:t>	Phase 1 : échange par binôme sur chaque jeu (3x10mn=</a:t>
            </a:r>
            <a:r>
              <a:rPr lang="fr-FR" dirty="0">
                <a:latin typeface="Broadway" pitchFamily="82" charset="77"/>
              </a:rPr>
              <a:t>30mn</a:t>
            </a:r>
            <a:r>
              <a:rPr lang="fr-FR" dirty="0"/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dirty="0"/>
              <a:t>	Phase 2 : correction en commun avec </a:t>
            </a:r>
            <a:r>
              <a:rPr lang="fr-FR" dirty="0" err="1"/>
              <a:t>pwpt</a:t>
            </a:r>
            <a:r>
              <a:rPr lang="fr-FR" dirty="0"/>
              <a:t> (3x5mn=</a:t>
            </a:r>
            <a:r>
              <a:rPr lang="fr-FR" dirty="0">
                <a:latin typeface="Broadway" pitchFamily="82" charset="77"/>
              </a:rPr>
              <a:t>15mn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3. Correction du jeux 4 en 2 phases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dirty="0"/>
              <a:t>	</a:t>
            </a:r>
            <a:r>
              <a:rPr lang="fr-FR" sz="2900" dirty="0"/>
              <a:t>Phase 1 : échange par binôme sur chaque jeu (</a:t>
            </a:r>
            <a:r>
              <a:rPr lang="fr-FR" dirty="0">
                <a:latin typeface="Broadway" pitchFamily="82" charset="77"/>
              </a:rPr>
              <a:t>15mn</a:t>
            </a:r>
            <a:r>
              <a:rPr lang="fr-FR" sz="2900" dirty="0"/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900" dirty="0"/>
              <a:t>	Phase 2 : correction en commun avec </a:t>
            </a:r>
            <a:r>
              <a:rPr lang="fr-FR" sz="2900" dirty="0" err="1"/>
              <a:t>pwpt</a:t>
            </a:r>
            <a:r>
              <a:rPr lang="fr-FR" sz="2900" dirty="0"/>
              <a:t> (</a:t>
            </a:r>
            <a:r>
              <a:rPr lang="fr-FR" dirty="0">
                <a:latin typeface="Broadway" pitchFamily="82" charset="77"/>
              </a:rPr>
              <a:t>5mn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r>
              <a:rPr lang="fr-FR" dirty="0"/>
              <a:t>4. explication du vocabulaire (</a:t>
            </a:r>
            <a:r>
              <a:rPr lang="fr-FR" dirty="0">
                <a:latin typeface="Broadway" pitchFamily="82" charset="77"/>
              </a:rPr>
              <a:t>5mn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5. </a:t>
            </a:r>
            <a:r>
              <a:rPr lang="fr-FR" u="sng" dirty="0"/>
              <a:t>CAS CLINIQUE</a:t>
            </a:r>
            <a:r>
              <a:rPr lang="fr-FR" dirty="0"/>
              <a:t> en 2 phases (</a:t>
            </a:r>
            <a:r>
              <a:rPr lang="fr-FR" dirty="0">
                <a:latin typeface="Broadway" pitchFamily="82" charset="77"/>
              </a:rPr>
              <a:t>30mn</a:t>
            </a:r>
            <a:r>
              <a:rPr lang="fr-FR" dirty="0"/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dirty="0"/>
              <a:t>	</a:t>
            </a:r>
            <a:r>
              <a:rPr lang="fr-FR" sz="2900" dirty="0"/>
              <a:t>Phase 1 : présentation par le professeur du cas clinique et explication (15mn)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900" dirty="0"/>
              <a:t>	Phase 2 : en binôme simulation du jeu de rôle après préparation (15mn)</a:t>
            </a:r>
          </a:p>
        </p:txBody>
      </p:sp>
    </p:spTree>
    <p:extLst>
      <p:ext uri="{BB962C8B-B14F-4D97-AF65-F5344CB8AC3E}">
        <p14:creationId xmlns:p14="http://schemas.microsoft.com/office/powerpoint/2010/main" val="352808436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E7295C"/>
      </a:accent1>
      <a:accent2>
        <a:srgbClr val="D53317"/>
      </a:accent2>
      <a:accent3>
        <a:srgbClr val="E49126"/>
      </a:accent3>
      <a:accent4>
        <a:srgbClr val="ABA813"/>
      </a:accent4>
      <a:accent5>
        <a:srgbClr val="7AB520"/>
      </a:accent5>
      <a:accent6>
        <a:srgbClr val="34BD15"/>
      </a:accent6>
      <a:hlink>
        <a:srgbClr val="31937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262</Words>
  <Application>Microsoft Macintosh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Broadway</vt:lpstr>
      <vt:lpstr>Century Gothic</vt:lpstr>
      <vt:lpstr>BrushVTI</vt:lpstr>
      <vt:lpstr>otho rhinologie</vt:lpstr>
      <vt:lpstr>objectifs</vt:lpstr>
      <vt:lpstr>CONSIGNES</vt:lpstr>
      <vt:lpstr>déroulement : 1h40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otho rhinologie</dc:title>
  <dc:creator>Laurent BOTTIER</dc:creator>
  <cp:lastModifiedBy>Laurent BOTTIER</cp:lastModifiedBy>
  <cp:revision>2</cp:revision>
  <dcterms:created xsi:type="dcterms:W3CDTF">2021-02-26T13:17:34Z</dcterms:created>
  <dcterms:modified xsi:type="dcterms:W3CDTF">2021-02-26T14:56:31Z</dcterms:modified>
</cp:coreProperties>
</file>