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744"/>
  </p:normalViewPr>
  <p:slideViewPr>
    <p:cSldViewPr snapToGrid="0" snapToObjects="1">
      <p:cViewPr varScale="1">
        <p:scale>
          <a:sx n="102" d="100"/>
          <a:sy n="102" d="100"/>
        </p:scale>
        <p:origin x="192" y="3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3/12/21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015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729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616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617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664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3/12/21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‹N°›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837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3/12/21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‹N°›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072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3/12/21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‹N°›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608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3/12/21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191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3/12/21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58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3/12/21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623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3/12/21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873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72" r:id="rId6"/>
    <p:sldLayoutId id="2147483667" r:id="rId7"/>
    <p:sldLayoutId id="2147483668" r:id="rId8"/>
    <p:sldLayoutId id="2147483669" r:id="rId9"/>
    <p:sldLayoutId id="2147483671" r:id="rId10"/>
    <p:sldLayoutId id="2147483670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nl.qaz.wiki/wiki/Congestive_hepatopathy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sa/3.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cho-urgences.com/2015/09/17/tiens-donc-le-pere-mickey-a-une-oreille-droite-hypertrophique-ce-matin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mehdi-mehdy.blogspot.com/2009/04/tous-cours-medecine-gastro-hepato_11.html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fr.wikipedia.org/wiki/Cholangite_biliaire_primitive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AD35AE2F-5E3A-49D9-8DE1-8A333BA40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1475170-966C-E647-BFA1-90BBC42824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7816" r="-1" b="7892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677A0D43-8743-5744-AD7E-298843C7AB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pPr algn="ctr"/>
            <a:r>
              <a:rPr lang="fr-FR" dirty="0"/>
              <a:t>hépato gastro entérologie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996D0FB-D87B-B242-BD10-81B52F6288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99432"/>
            <a:ext cx="9144000" cy="1225296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fr-FR" sz="1800" b="1" dirty="0"/>
              <a:t>OBJECTIFS</a:t>
            </a:r>
          </a:p>
          <a:p>
            <a:pPr algn="ctr">
              <a:lnSpc>
                <a:spcPct val="100000"/>
              </a:lnSpc>
            </a:pPr>
            <a:r>
              <a:rPr lang="fr-FR" sz="1800" dirty="0">
                <a:latin typeface="Arial Rounded MT Bold" panose="020F0704030504030204" pitchFamily="34" charset="77"/>
              </a:rPr>
              <a:t>TRAVAIL À FAIRE</a:t>
            </a:r>
          </a:p>
          <a:p>
            <a:pPr algn="ctr">
              <a:lnSpc>
                <a:spcPct val="100000"/>
              </a:lnSpc>
            </a:pPr>
            <a:r>
              <a:rPr lang="fr-F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DÉROULEMENT</a:t>
            </a: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04D8AD8F-EF7F-481F-B99A-B85138970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4194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6">
            <a:extLst>
              <a:ext uri="{FF2B5EF4-FFF2-40B4-BE49-F238E27FC236}">
                <a16:creationId xmlns:a16="http://schemas.microsoft.com/office/drawing/2014/main" id="{79EB4626-023C-436D-9F57-9EB460809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902700 h 5416094"/>
              <a:gd name="connsiteX1" fmla="*/ 902700 w 10515600"/>
              <a:gd name="connsiteY1" fmla="*/ 0 h 5416094"/>
              <a:gd name="connsiteX2" fmla="*/ 1746919 w 10515600"/>
              <a:gd name="connsiteY2" fmla="*/ 0 h 5416094"/>
              <a:gd name="connsiteX3" fmla="*/ 2329833 w 10515600"/>
              <a:gd name="connsiteY3" fmla="*/ 0 h 5416094"/>
              <a:gd name="connsiteX4" fmla="*/ 2825644 w 10515600"/>
              <a:gd name="connsiteY4" fmla="*/ 0 h 5416094"/>
              <a:gd name="connsiteX5" fmla="*/ 3582762 w 10515600"/>
              <a:gd name="connsiteY5" fmla="*/ 0 h 5416094"/>
              <a:gd name="connsiteX6" fmla="*/ 4165675 w 10515600"/>
              <a:gd name="connsiteY6" fmla="*/ 0 h 5416094"/>
              <a:gd name="connsiteX7" fmla="*/ 5009894 w 10515600"/>
              <a:gd name="connsiteY7" fmla="*/ 0 h 5416094"/>
              <a:gd name="connsiteX8" fmla="*/ 5505706 w 10515600"/>
              <a:gd name="connsiteY8" fmla="*/ 0 h 5416094"/>
              <a:gd name="connsiteX9" fmla="*/ 6349925 w 10515600"/>
              <a:gd name="connsiteY9" fmla="*/ 0 h 5416094"/>
              <a:gd name="connsiteX10" fmla="*/ 6758634 w 10515600"/>
              <a:gd name="connsiteY10" fmla="*/ 0 h 5416094"/>
              <a:gd name="connsiteX11" fmla="*/ 7428650 w 10515600"/>
              <a:gd name="connsiteY11" fmla="*/ 0 h 5416094"/>
              <a:gd name="connsiteX12" fmla="*/ 8098665 w 10515600"/>
              <a:gd name="connsiteY12" fmla="*/ 0 h 5416094"/>
              <a:gd name="connsiteX13" fmla="*/ 8681579 w 10515600"/>
              <a:gd name="connsiteY13" fmla="*/ 0 h 5416094"/>
              <a:gd name="connsiteX14" fmla="*/ 9612900 w 10515600"/>
              <a:gd name="connsiteY14" fmla="*/ 0 h 5416094"/>
              <a:gd name="connsiteX15" fmla="*/ 10515600 w 10515600"/>
              <a:gd name="connsiteY15" fmla="*/ 902700 h 5416094"/>
              <a:gd name="connsiteX16" fmla="*/ 10515600 w 10515600"/>
              <a:gd name="connsiteY16" fmla="*/ 1504482 h 5416094"/>
              <a:gd name="connsiteX17" fmla="*/ 10515600 w 10515600"/>
              <a:gd name="connsiteY17" fmla="*/ 2178479 h 5416094"/>
              <a:gd name="connsiteX18" fmla="*/ 10515600 w 10515600"/>
              <a:gd name="connsiteY18" fmla="*/ 2780261 h 5416094"/>
              <a:gd name="connsiteX19" fmla="*/ 10515600 w 10515600"/>
              <a:gd name="connsiteY19" fmla="*/ 3273722 h 5416094"/>
              <a:gd name="connsiteX20" fmla="*/ 10515600 w 10515600"/>
              <a:gd name="connsiteY20" fmla="*/ 3803291 h 5416094"/>
              <a:gd name="connsiteX21" fmla="*/ 10515600 w 10515600"/>
              <a:gd name="connsiteY21" fmla="*/ 4513394 h 5416094"/>
              <a:gd name="connsiteX22" fmla="*/ 9612900 w 10515600"/>
              <a:gd name="connsiteY22" fmla="*/ 5416094 h 5416094"/>
              <a:gd name="connsiteX23" fmla="*/ 9117089 w 10515600"/>
              <a:gd name="connsiteY23" fmla="*/ 5416094 h 5416094"/>
              <a:gd name="connsiteX24" fmla="*/ 8708379 w 10515600"/>
              <a:gd name="connsiteY24" fmla="*/ 5416094 h 5416094"/>
              <a:gd name="connsiteX25" fmla="*/ 8299670 w 10515600"/>
              <a:gd name="connsiteY25" fmla="*/ 5416094 h 5416094"/>
              <a:gd name="connsiteX26" fmla="*/ 7629654 w 10515600"/>
              <a:gd name="connsiteY26" fmla="*/ 5416094 h 5416094"/>
              <a:gd name="connsiteX27" fmla="*/ 7133843 w 10515600"/>
              <a:gd name="connsiteY27" fmla="*/ 5416094 h 5416094"/>
              <a:gd name="connsiteX28" fmla="*/ 6376726 w 10515600"/>
              <a:gd name="connsiteY28" fmla="*/ 5416094 h 5416094"/>
              <a:gd name="connsiteX29" fmla="*/ 5880914 w 10515600"/>
              <a:gd name="connsiteY29" fmla="*/ 5416094 h 5416094"/>
              <a:gd name="connsiteX30" fmla="*/ 5123797 w 10515600"/>
              <a:gd name="connsiteY30" fmla="*/ 5416094 h 5416094"/>
              <a:gd name="connsiteX31" fmla="*/ 4715088 w 10515600"/>
              <a:gd name="connsiteY31" fmla="*/ 5416094 h 5416094"/>
              <a:gd name="connsiteX32" fmla="*/ 3957970 w 10515600"/>
              <a:gd name="connsiteY32" fmla="*/ 5416094 h 5416094"/>
              <a:gd name="connsiteX33" fmla="*/ 3462159 w 10515600"/>
              <a:gd name="connsiteY33" fmla="*/ 5416094 h 5416094"/>
              <a:gd name="connsiteX34" fmla="*/ 3053449 w 10515600"/>
              <a:gd name="connsiteY34" fmla="*/ 5416094 h 5416094"/>
              <a:gd name="connsiteX35" fmla="*/ 2557638 w 10515600"/>
              <a:gd name="connsiteY35" fmla="*/ 5416094 h 5416094"/>
              <a:gd name="connsiteX36" fmla="*/ 1800521 w 10515600"/>
              <a:gd name="connsiteY36" fmla="*/ 5416094 h 5416094"/>
              <a:gd name="connsiteX37" fmla="*/ 902700 w 10515600"/>
              <a:gd name="connsiteY37" fmla="*/ 5416094 h 5416094"/>
              <a:gd name="connsiteX38" fmla="*/ 0 w 10515600"/>
              <a:gd name="connsiteY38" fmla="*/ 4513394 h 5416094"/>
              <a:gd name="connsiteX39" fmla="*/ 0 w 10515600"/>
              <a:gd name="connsiteY39" fmla="*/ 3911612 h 5416094"/>
              <a:gd name="connsiteX40" fmla="*/ 0 w 10515600"/>
              <a:gd name="connsiteY40" fmla="*/ 3309829 h 5416094"/>
              <a:gd name="connsiteX41" fmla="*/ 0 w 10515600"/>
              <a:gd name="connsiteY41" fmla="*/ 2780261 h 5416094"/>
              <a:gd name="connsiteX42" fmla="*/ 0 w 10515600"/>
              <a:gd name="connsiteY42" fmla="*/ 2106265 h 5416094"/>
              <a:gd name="connsiteX43" fmla="*/ 0 w 10515600"/>
              <a:gd name="connsiteY43" fmla="*/ 1504482 h 5416094"/>
              <a:gd name="connsiteX44" fmla="*/ 0 w 10515600"/>
              <a:gd name="connsiteY44" fmla="*/ 90270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0515600" h="5416094" extrusionOk="0">
                <a:moveTo>
                  <a:pt x="0" y="902700"/>
                </a:moveTo>
                <a:cubicBezTo>
                  <a:pt x="-57306" y="368805"/>
                  <a:pt x="305054" y="37193"/>
                  <a:pt x="902700" y="0"/>
                </a:cubicBezTo>
                <a:cubicBezTo>
                  <a:pt x="1280419" y="-35006"/>
                  <a:pt x="1407743" y="-35339"/>
                  <a:pt x="1746919" y="0"/>
                </a:cubicBezTo>
                <a:cubicBezTo>
                  <a:pt x="2086095" y="35339"/>
                  <a:pt x="2146539" y="-12333"/>
                  <a:pt x="2329833" y="0"/>
                </a:cubicBezTo>
                <a:cubicBezTo>
                  <a:pt x="2513127" y="12333"/>
                  <a:pt x="2706706" y="12952"/>
                  <a:pt x="2825644" y="0"/>
                </a:cubicBezTo>
                <a:cubicBezTo>
                  <a:pt x="2944582" y="-12952"/>
                  <a:pt x="3420817" y="-27100"/>
                  <a:pt x="3582762" y="0"/>
                </a:cubicBezTo>
                <a:cubicBezTo>
                  <a:pt x="3744707" y="27100"/>
                  <a:pt x="4023584" y="-9167"/>
                  <a:pt x="4165675" y="0"/>
                </a:cubicBezTo>
                <a:cubicBezTo>
                  <a:pt x="4307766" y="9167"/>
                  <a:pt x="4770188" y="27031"/>
                  <a:pt x="5009894" y="0"/>
                </a:cubicBezTo>
                <a:cubicBezTo>
                  <a:pt x="5249600" y="-27031"/>
                  <a:pt x="5349881" y="-194"/>
                  <a:pt x="5505706" y="0"/>
                </a:cubicBezTo>
                <a:cubicBezTo>
                  <a:pt x="5661531" y="194"/>
                  <a:pt x="6129254" y="-29363"/>
                  <a:pt x="6349925" y="0"/>
                </a:cubicBezTo>
                <a:cubicBezTo>
                  <a:pt x="6570596" y="29363"/>
                  <a:pt x="6581199" y="-14617"/>
                  <a:pt x="6758634" y="0"/>
                </a:cubicBezTo>
                <a:cubicBezTo>
                  <a:pt x="6936069" y="14617"/>
                  <a:pt x="7246491" y="25675"/>
                  <a:pt x="7428650" y="0"/>
                </a:cubicBezTo>
                <a:cubicBezTo>
                  <a:pt x="7610809" y="-25675"/>
                  <a:pt x="7825190" y="-17078"/>
                  <a:pt x="8098665" y="0"/>
                </a:cubicBezTo>
                <a:cubicBezTo>
                  <a:pt x="8372141" y="17078"/>
                  <a:pt x="8559625" y="-21568"/>
                  <a:pt x="8681579" y="0"/>
                </a:cubicBezTo>
                <a:cubicBezTo>
                  <a:pt x="8803533" y="21568"/>
                  <a:pt x="9307226" y="-46066"/>
                  <a:pt x="9612900" y="0"/>
                </a:cubicBezTo>
                <a:cubicBezTo>
                  <a:pt x="10119954" y="-10560"/>
                  <a:pt x="10418674" y="366684"/>
                  <a:pt x="10515600" y="902700"/>
                </a:cubicBezTo>
                <a:cubicBezTo>
                  <a:pt x="10494548" y="1140809"/>
                  <a:pt x="10524881" y="1252168"/>
                  <a:pt x="10515600" y="1504482"/>
                </a:cubicBezTo>
                <a:cubicBezTo>
                  <a:pt x="10506319" y="1756796"/>
                  <a:pt x="10494309" y="1995078"/>
                  <a:pt x="10515600" y="2178479"/>
                </a:cubicBezTo>
                <a:cubicBezTo>
                  <a:pt x="10536891" y="2361880"/>
                  <a:pt x="10522845" y="2487483"/>
                  <a:pt x="10515600" y="2780261"/>
                </a:cubicBezTo>
                <a:cubicBezTo>
                  <a:pt x="10508355" y="3073039"/>
                  <a:pt x="10533694" y="3138252"/>
                  <a:pt x="10515600" y="3273722"/>
                </a:cubicBezTo>
                <a:cubicBezTo>
                  <a:pt x="10497506" y="3409192"/>
                  <a:pt x="10514952" y="3569910"/>
                  <a:pt x="10515600" y="3803291"/>
                </a:cubicBezTo>
                <a:cubicBezTo>
                  <a:pt x="10516248" y="4036672"/>
                  <a:pt x="10499126" y="4317688"/>
                  <a:pt x="10515600" y="4513394"/>
                </a:cubicBezTo>
                <a:cubicBezTo>
                  <a:pt x="10585499" y="4997151"/>
                  <a:pt x="10115437" y="5453981"/>
                  <a:pt x="9612900" y="5416094"/>
                </a:cubicBezTo>
                <a:cubicBezTo>
                  <a:pt x="9473271" y="5418358"/>
                  <a:pt x="9316384" y="5423764"/>
                  <a:pt x="9117089" y="5416094"/>
                </a:cubicBezTo>
                <a:cubicBezTo>
                  <a:pt x="8917794" y="5408424"/>
                  <a:pt x="8902141" y="5433256"/>
                  <a:pt x="8708379" y="5416094"/>
                </a:cubicBezTo>
                <a:cubicBezTo>
                  <a:pt x="8514617" y="5398933"/>
                  <a:pt x="8454700" y="5422387"/>
                  <a:pt x="8299670" y="5416094"/>
                </a:cubicBezTo>
                <a:cubicBezTo>
                  <a:pt x="8144640" y="5409801"/>
                  <a:pt x="7907022" y="5398388"/>
                  <a:pt x="7629654" y="5416094"/>
                </a:cubicBezTo>
                <a:cubicBezTo>
                  <a:pt x="7352286" y="5433800"/>
                  <a:pt x="7244777" y="5409877"/>
                  <a:pt x="7133843" y="5416094"/>
                </a:cubicBezTo>
                <a:cubicBezTo>
                  <a:pt x="7022909" y="5422311"/>
                  <a:pt x="6748865" y="5379753"/>
                  <a:pt x="6376726" y="5416094"/>
                </a:cubicBezTo>
                <a:cubicBezTo>
                  <a:pt x="6004587" y="5452435"/>
                  <a:pt x="5991442" y="5438860"/>
                  <a:pt x="5880914" y="5416094"/>
                </a:cubicBezTo>
                <a:cubicBezTo>
                  <a:pt x="5770386" y="5393328"/>
                  <a:pt x="5294303" y="5440618"/>
                  <a:pt x="5123797" y="5416094"/>
                </a:cubicBezTo>
                <a:cubicBezTo>
                  <a:pt x="4953291" y="5391570"/>
                  <a:pt x="4828705" y="5430421"/>
                  <a:pt x="4715088" y="5416094"/>
                </a:cubicBezTo>
                <a:cubicBezTo>
                  <a:pt x="4601471" y="5401767"/>
                  <a:pt x="4227806" y="5381491"/>
                  <a:pt x="3957970" y="5416094"/>
                </a:cubicBezTo>
                <a:cubicBezTo>
                  <a:pt x="3688134" y="5450697"/>
                  <a:pt x="3670638" y="5425309"/>
                  <a:pt x="3462159" y="5416094"/>
                </a:cubicBezTo>
                <a:cubicBezTo>
                  <a:pt x="3253680" y="5406879"/>
                  <a:pt x="3167443" y="5432031"/>
                  <a:pt x="3053449" y="5416094"/>
                </a:cubicBezTo>
                <a:cubicBezTo>
                  <a:pt x="2939455" y="5400158"/>
                  <a:pt x="2701485" y="5433995"/>
                  <a:pt x="2557638" y="5416094"/>
                </a:cubicBezTo>
                <a:cubicBezTo>
                  <a:pt x="2413791" y="5398193"/>
                  <a:pt x="2168647" y="5424510"/>
                  <a:pt x="1800521" y="5416094"/>
                </a:cubicBezTo>
                <a:cubicBezTo>
                  <a:pt x="1432395" y="5407678"/>
                  <a:pt x="1261364" y="5454497"/>
                  <a:pt x="902700" y="5416094"/>
                </a:cubicBezTo>
                <a:cubicBezTo>
                  <a:pt x="519468" y="5419760"/>
                  <a:pt x="63003" y="5077223"/>
                  <a:pt x="0" y="4513394"/>
                </a:cubicBezTo>
                <a:cubicBezTo>
                  <a:pt x="-20265" y="4243495"/>
                  <a:pt x="27650" y="4053844"/>
                  <a:pt x="0" y="3911612"/>
                </a:cubicBezTo>
                <a:cubicBezTo>
                  <a:pt x="-27650" y="3769380"/>
                  <a:pt x="24988" y="3469350"/>
                  <a:pt x="0" y="3309829"/>
                </a:cubicBezTo>
                <a:cubicBezTo>
                  <a:pt x="-24988" y="3150308"/>
                  <a:pt x="-16973" y="2933511"/>
                  <a:pt x="0" y="2780261"/>
                </a:cubicBezTo>
                <a:cubicBezTo>
                  <a:pt x="16973" y="2627011"/>
                  <a:pt x="-11552" y="2315258"/>
                  <a:pt x="0" y="2106265"/>
                </a:cubicBezTo>
                <a:cubicBezTo>
                  <a:pt x="11552" y="1897272"/>
                  <a:pt x="-9167" y="1726905"/>
                  <a:pt x="0" y="1504482"/>
                </a:cubicBezTo>
                <a:cubicBezTo>
                  <a:pt x="9167" y="1282059"/>
                  <a:pt x="10972" y="1160784"/>
                  <a:pt x="0" y="902700"/>
                </a:cubicBezTo>
                <a:close/>
              </a:path>
            </a:pathLst>
          </a:custGeom>
          <a:noFill/>
          <a:ln w="60325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A777F28-DA7B-F94E-8FF8-415E463E22FC}"/>
              </a:ext>
            </a:extLst>
          </p:cNvPr>
          <p:cNvSpPr txBox="1"/>
          <p:nvPr/>
        </p:nvSpPr>
        <p:spPr>
          <a:xfrm>
            <a:off x="10604862" y="6657945"/>
            <a:ext cx="158408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fr-FR" sz="700">
                <a:solidFill>
                  <a:srgbClr val="FFFFFF"/>
                </a:solidFill>
                <a:hlinkClick r:id="rId3" tooltip="https://nl.qaz.wiki/wiki/Congestive_hepatopathy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Cette photo</a:t>
            </a:r>
            <a:r>
              <a:rPr lang="fr-FR" sz="700">
                <a:solidFill>
                  <a:srgbClr val="FFFFFF"/>
                </a:solidFill>
              </a:rPr>
              <a:t> par Auteur inconnu est soumise à la licence </a:t>
            </a:r>
            <a:r>
              <a:rPr lang="fr-FR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fr-FR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207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BEEC563-6584-AA43-BD6C-BF0E2AE15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fr-FR" sz="6600" dirty="0"/>
              <a:t>objectifs</a:t>
            </a: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CBCB26"/>
          </a:solidFill>
          <a:ln w="38100" cap="rnd">
            <a:solidFill>
              <a:srgbClr val="CBCB26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23A38F8-AC86-43B6-8323-6A9E69706B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fr-FR" dirty="0"/>
              <a:t>1) Je pense pouvoir </a:t>
            </a:r>
            <a:r>
              <a:rPr lang="fr-FR" u="sng" dirty="0"/>
              <a:t>mener et comprendre</a:t>
            </a:r>
            <a:r>
              <a:rPr lang="fr-FR" dirty="0"/>
              <a:t> un interrogatoire sur des </a:t>
            </a:r>
            <a:r>
              <a:rPr lang="fr-FR" u="sng" dirty="0"/>
              <a:t>problèmes de d’hépato-gastro</a:t>
            </a:r>
            <a:r>
              <a:rPr lang="fr-FR" dirty="0"/>
              <a:t> que peut avoir un patient </a:t>
            </a:r>
          </a:p>
          <a:p>
            <a:r>
              <a:rPr lang="fr-FR" dirty="0"/>
              <a:t>2) Je connais le vocabulaire spécifique relatifs à des problèmes d’hépato gastro . </a:t>
            </a:r>
            <a:endParaRPr lang="en-US" dirty="0"/>
          </a:p>
        </p:txBody>
      </p:sp>
      <p:pic>
        <p:nvPicPr>
          <p:cNvPr id="5" name="Espace réservé du contenu 4" descr="Une image contenant texte, intérieur, outil&#10;&#10;Description générée automatiquement">
            <a:extLst>
              <a:ext uri="{FF2B5EF4-FFF2-40B4-BE49-F238E27FC236}">
                <a16:creationId xmlns:a16="http://schemas.microsoft.com/office/drawing/2014/main" id="{272C6BDC-5C33-0241-B948-AB0EA1792E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6640" r="16908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1908591B-FE9F-1545-9DB3-61CF6B9314B9}"/>
              </a:ext>
            </a:extLst>
          </p:cNvPr>
          <p:cNvSpPr txBox="1"/>
          <p:nvPr/>
        </p:nvSpPr>
        <p:spPr>
          <a:xfrm>
            <a:off x="10513335" y="6657945"/>
            <a:ext cx="1678665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fr-FR" sz="700">
                <a:solidFill>
                  <a:srgbClr val="FFFFFF"/>
                </a:solidFill>
                <a:hlinkClick r:id="rId3" tooltip="https://echo-urgences.com/2015/09/17/tiens-donc-le-pere-mickey-a-une-oreille-droite-hypertrophique-ce-matin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Cette photo</a:t>
            </a:r>
            <a:r>
              <a:rPr lang="fr-FR" sz="700">
                <a:solidFill>
                  <a:srgbClr val="FFFFFF"/>
                </a:solidFill>
              </a:rPr>
              <a:t> par Auteur inconnu est soumise à la licence </a:t>
            </a:r>
            <a:r>
              <a:rPr lang="fr-FR" sz="70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fr-FR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205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74887EA-6EC9-1E42-80F9-C147D93A2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fr-FR" sz="7200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travail à faire</a:t>
            </a:r>
          </a:p>
        </p:txBody>
      </p:sp>
      <p:sp>
        <p:nvSpPr>
          <p:cNvPr id="28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072" y="1817073"/>
            <a:ext cx="11018520" cy="18288"/>
          </a:xfrm>
          <a:custGeom>
            <a:avLst/>
            <a:gdLst>
              <a:gd name="connsiteX0" fmla="*/ 0 w 11018520"/>
              <a:gd name="connsiteY0" fmla="*/ 0 h 18288"/>
              <a:gd name="connsiteX1" fmla="*/ 468287 w 11018520"/>
              <a:gd name="connsiteY1" fmla="*/ 0 h 18288"/>
              <a:gd name="connsiteX2" fmla="*/ 1156945 w 11018520"/>
              <a:gd name="connsiteY2" fmla="*/ 0 h 18288"/>
              <a:gd name="connsiteX3" fmla="*/ 1955787 w 11018520"/>
              <a:gd name="connsiteY3" fmla="*/ 0 h 18288"/>
              <a:gd name="connsiteX4" fmla="*/ 2313889 w 11018520"/>
              <a:gd name="connsiteY4" fmla="*/ 0 h 18288"/>
              <a:gd name="connsiteX5" fmla="*/ 2671991 w 11018520"/>
              <a:gd name="connsiteY5" fmla="*/ 0 h 18288"/>
              <a:gd name="connsiteX6" fmla="*/ 3581019 w 11018520"/>
              <a:gd name="connsiteY6" fmla="*/ 0 h 18288"/>
              <a:gd name="connsiteX7" fmla="*/ 4269677 w 11018520"/>
              <a:gd name="connsiteY7" fmla="*/ 0 h 18288"/>
              <a:gd name="connsiteX8" fmla="*/ 4627778 w 11018520"/>
              <a:gd name="connsiteY8" fmla="*/ 0 h 18288"/>
              <a:gd name="connsiteX9" fmla="*/ 5316436 w 11018520"/>
              <a:gd name="connsiteY9" fmla="*/ 0 h 18288"/>
              <a:gd name="connsiteX10" fmla="*/ 6225464 w 11018520"/>
              <a:gd name="connsiteY10" fmla="*/ 0 h 18288"/>
              <a:gd name="connsiteX11" fmla="*/ 6803936 w 11018520"/>
              <a:gd name="connsiteY11" fmla="*/ 0 h 18288"/>
              <a:gd name="connsiteX12" fmla="*/ 7382408 w 11018520"/>
              <a:gd name="connsiteY12" fmla="*/ 0 h 18288"/>
              <a:gd name="connsiteX13" fmla="*/ 8071066 w 11018520"/>
              <a:gd name="connsiteY13" fmla="*/ 0 h 18288"/>
              <a:gd name="connsiteX14" fmla="*/ 8869909 w 11018520"/>
              <a:gd name="connsiteY14" fmla="*/ 0 h 18288"/>
              <a:gd name="connsiteX15" fmla="*/ 9668751 w 11018520"/>
              <a:gd name="connsiteY15" fmla="*/ 0 h 18288"/>
              <a:gd name="connsiteX16" fmla="*/ 11018520 w 11018520"/>
              <a:gd name="connsiteY16" fmla="*/ 0 h 18288"/>
              <a:gd name="connsiteX17" fmla="*/ 11018520 w 11018520"/>
              <a:gd name="connsiteY17" fmla="*/ 18288 h 18288"/>
              <a:gd name="connsiteX18" fmla="*/ 10550233 w 11018520"/>
              <a:gd name="connsiteY18" fmla="*/ 18288 h 18288"/>
              <a:gd name="connsiteX19" fmla="*/ 9641205 w 11018520"/>
              <a:gd name="connsiteY19" fmla="*/ 18288 h 18288"/>
              <a:gd name="connsiteX20" fmla="*/ 8952548 w 11018520"/>
              <a:gd name="connsiteY20" fmla="*/ 18288 h 18288"/>
              <a:gd name="connsiteX21" fmla="*/ 8594446 w 11018520"/>
              <a:gd name="connsiteY21" fmla="*/ 18288 h 18288"/>
              <a:gd name="connsiteX22" fmla="*/ 7905788 w 11018520"/>
              <a:gd name="connsiteY22" fmla="*/ 18288 h 18288"/>
              <a:gd name="connsiteX23" fmla="*/ 7327316 w 11018520"/>
              <a:gd name="connsiteY23" fmla="*/ 18288 h 18288"/>
              <a:gd name="connsiteX24" fmla="*/ 6748844 w 11018520"/>
              <a:gd name="connsiteY24" fmla="*/ 18288 h 18288"/>
              <a:gd name="connsiteX25" fmla="*/ 6170371 w 11018520"/>
              <a:gd name="connsiteY25" fmla="*/ 18288 h 18288"/>
              <a:gd name="connsiteX26" fmla="*/ 5591899 w 11018520"/>
              <a:gd name="connsiteY26" fmla="*/ 18288 h 18288"/>
              <a:gd name="connsiteX27" fmla="*/ 4793056 w 11018520"/>
              <a:gd name="connsiteY27" fmla="*/ 18288 h 18288"/>
              <a:gd name="connsiteX28" fmla="*/ 4104399 w 11018520"/>
              <a:gd name="connsiteY28" fmla="*/ 18288 h 18288"/>
              <a:gd name="connsiteX29" fmla="*/ 3746297 w 11018520"/>
              <a:gd name="connsiteY29" fmla="*/ 18288 h 18288"/>
              <a:gd name="connsiteX30" fmla="*/ 3167825 w 11018520"/>
              <a:gd name="connsiteY30" fmla="*/ 18288 h 18288"/>
              <a:gd name="connsiteX31" fmla="*/ 2368982 w 11018520"/>
              <a:gd name="connsiteY31" fmla="*/ 18288 h 18288"/>
              <a:gd name="connsiteX32" fmla="*/ 1900695 w 11018520"/>
              <a:gd name="connsiteY32" fmla="*/ 18288 h 18288"/>
              <a:gd name="connsiteX33" fmla="*/ 991667 w 11018520"/>
              <a:gd name="connsiteY33" fmla="*/ 18288 h 18288"/>
              <a:gd name="connsiteX34" fmla="*/ 0 w 11018520"/>
              <a:gd name="connsiteY34" fmla="*/ 18288 h 18288"/>
              <a:gd name="connsiteX35" fmla="*/ 0 w 11018520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1018520" h="18288" fill="none" extrusionOk="0">
                <a:moveTo>
                  <a:pt x="0" y="0"/>
                </a:moveTo>
                <a:cubicBezTo>
                  <a:pt x="176840" y="19448"/>
                  <a:pt x="369510" y="1686"/>
                  <a:pt x="468287" y="0"/>
                </a:cubicBezTo>
                <a:cubicBezTo>
                  <a:pt x="567064" y="-1686"/>
                  <a:pt x="844925" y="28710"/>
                  <a:pt x="1156945" y="0"/>
                </a:cubicBezTo>
                <a:cubicBezTo>
                  <a:pt x="1468965" y="-28710"/>
                  <a:pt x="1755775" y="35306"/>
                  <a:pt x="1955787" y="0"/>
                </a:cubicBezTo>
                <a:cubicBezTo>
                  <a:pt x="2155799" y="-35306"/>
                  <a:pt x="2224532" y="-16632"/>
                  <a:pt x="2313889" y="0"/>
                </a:cubicBezTo>
                <a:cubicBezTo>
                  <a:pt x="2403246" y="16632"/>
                  <a:pt x="2494050" y="6083"/>
                  <a:pt x="2671991" y="0"/>
                </a:cubicBezTo>
                <a:cubicBezTo>
                  <a:pt x="2849932" y="-6083"/>
                  <a:pt x="3354152" y="34614"/>
                  <a:pt x="3581019" y="0"/>
                </a:cubicBezTo>
                <a:cubicBezTo>
                  <a:pt x="3807886" y="-34614"/>
                  <a:pt x="4022451" y="14254"/>
                  <a:pt x="4269677" y="0"/>
                </a:cubicBezTo>
                <a:cubicBezTo>
                  <a:pt x="4516903" y="-14254"/>
                  <a:pt x="4514495" y="-13291"/>
                  <a:pt x="4627778" y="0"/>
                </a:cubicBezTo>
                <a:cubicBezTo>
                  <a:pt x="4741061" y="13291"/>
                  <a:pt x="5120758" y="-22660"/>
                  <a:pt x="5316436" y="0"/>
                </a:cubicBezTo>
                <a:cubicBezTo>
                  <a:pt x="5512114" y="22660"/>
                  <a:pt x="5812155" y="-9513"/>
                  <a:pt x="6225464" y="0"/>
                </a:cubicBezTo>
                <a:cubicBezTo>
                  <a:pt x="6638773" y="9513"/>
                  <a:pt x="6545417" y="2479"/>
                  <a:pt x="6803936" y="0"/>
                </a:cubicBezTo>
                <a:cubicBezTo>
                  <a:pt x="7062455" y="-2479"/>
                  <a:pt x="7245098" y="-20209"/>
                  <a:pt x="7382408" y="0"/>
                </a:cubicBezTo>
                <a:cubicBezTo>
                  <a:pt x="7519718" y="20209"/>
                  <a:pt x="7801947" y="19736"/>
                  <a:pt x="8071066" y="0"/>
                </a:cubicBezTo>
                <a:cubicBezTo>
                  <a:pt x="8340185" y="-19736"/>
                  <a:pt x="8495312" y="-6666"/>
                  <a:pt x="8869909" y="0"/>
                </a:cubicBezTo>
                <a:cubicBezTo>
                  <a:pt x="9244506" y="6666"/>
                  <a:pt x="9501461" y="-13745"/>
                  <a:pt x="9668751" y="0"/>
                </a:cubicBezTo>
                <a:cubicBezTo>
                  <a:pt x="9836041" y="13745"/>
                  <a:pt x="10607605" y="14143"/>
                  <a:pt x="11018520" y="0"/>
                </a:cubicBezTo>
                <a:cubicBezTo>
                  <a:pt x="11019166" y="4451"/>
                  <a:pt x="11019010" y="9226"/>
                  <a:pt x="11018520" y="18288"/>
                </a:cubicBezTo>
                <a:cubicBezTo>
                  <a:pt x="10834966" y="15274"/>
                  <a:pt x="10754561" y="35250"/>
                  <a:pt x="10550233" y="18288"/>
                </a:cubicBezTo>
                <a:cubicBezTo>
                  <a:pt x="10345905" y="1326"/>
                  <a:pt x="9906342" y="45884"/>
                  <a:pt x="9641205" y="18288"/>
                </a:cubicBezTo>
                <a:cubicBezTo>
                  <a:pt x="9376068" y="-9308"/>
                  <a:pt x="9177188" y="43988"/>
                  <a:pt x="8952548" y="18288"/>
                </a:cubicBezTo>
                <a:cubicBezTo>
                  <a:pt x="8727908" y="-7412"/>
                  <a:pt x="8707007" y="3271"/>
                  <a:pt x="8594446" y="18288"/>
                </a:cubicBezTo>
                <a:cubicBezTo>
                  <a:pt x="8481885" y="33305"/>
                  <a:pt x="8175004" y="35109"/>
                  <a:pt x="7905788" y="18288"/>
                </a:cubicBezTo>
                <a:cubicBezTo>
                  <a:pt x="7636572" y="1467"/>
                  <a:pt x="7535638" y="7399"/>
                  <a:pt x="7327316" y="18288"/>
                </a:cubicBezTo>
                <a:cubicBezTo>
                  <a:pt x="7118994" y="29177"/>
                  <a:pt x="6978247" y="47205"/>
                  <a:pt x="6748844" y="18288"/>
                </a:cubicBezTo>
                <a:cubicBezTo>
                  <a:pt x="6519441" y="-10629"/>
                  <a:pt x="6459241" y="43308"/>
                  <a:pt x="6170371" y="18288"/>
                </a:cubicBezTo>
                <a:cubicBezTo>
                  <a:pt x="5881501" y="-6732"/>
                  <a:pt x="5736201" y="35971"/>
                  <a:pt x="5591899" y="18288"/>
                </a:cubicBezTo>
                <a:cubicBezTo>
                  <a:pt x="5447597" y="605"/>
                  <a:pt x="4990303" y="20409"/>
                  <a:pt x="4793056" y="18288"/>
                </a:cubicBezTo>
                <a:cubicBezTo>
                  <a:pt x="4595809" y="16167"/>
                  <a:pt x="4271723" y="2909"/>
                  <a:pt x="4104399" y="18288"/>
                </a:cubicBezTo>
                <a:cubicBezTo>
                  <a:pt x="3937075" y="33667"/>
                  <a:pt x="3923235" y="10730"/>
                  <a:pt x="3746297" y="18288"/>
                </a:cubicBezTo>
                <a:cubicBezTo>
                  <a:pt x="3569359" y="25846"/>
                  <a:pt x="3351081" y="24702"/>
                  <a:pt x="3167825" y="18288"/>
                </a:cubicBezTo>
                <a:cubicBezTo>
                  <a:pt x="2984569" y="11874"/>
                  <a:pt x="2708033" y="13293"/>
                  <a:pt x="2368982" y="18288"/>
                </a:cubicBezTo>
                <a:cubicBezTo>
                  <a:pt x="2029931" y="23283"/>
                  <a:pt x="2009060" y="37671"/>
                  <a:pt x="1900695" y="18288"/>
                </a:cubicBezTo>
                <a:cubicBezTo>
                  <a:pt x="1792330" y="-1095"/>
                  <a:pt x="1183178" y="9337"/>
                  <a:pt x="991667" y="18288"/>
                </a:cubicBezTo>
                <a:cubicBezTo>
                  <a:pt x="800156" y="27239"/>
                  <a:pt x="375690" y="34110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1018520" h="18288" stroke="0" extrusionOk="0">
                <a:moveTo>
                  <a:pt x="0" y="0"/>
                </a:moveTo>
                <a:cubicBezTo>
                  <a:pt x="266588" y="-23405"/>
                  <a:pt x="350503" y="-27031"/>
                  <a:pt x="578472" y="0"/>
                </a:cubicBezTo>
                <a:cubicBezTo>
                  <a:pt x="806441" y="27031"/>
                  <a:pt x="803976" y="13604"/>
                  <a:pt x="936574" y="0"/>
                </a:cubicBezTo>
                <a:cubicBezTo>
                  <a:pt x="1069172" y="-13604"/>
                  <a:pt x="1661335" y="-31902"/>
                  <a:pt x="1845602" y="0"/>
                </a:cubicBezTo>
                <a:cubicBezTo>
                  <a:pt x="2029869" y="31902"/>
                  <a:pt x="2273452" y="17005"/>
                  <a:pt x="2424074" y="0"/>
                </a:cubicBezTo>
                <a:cubicBezTo>
                  <a:pt x="2574696" y="-17005"/>
                  <a:pt x="2790864" y="-28133"/>
                  <a:pt x="3002547" y="0"/>
                </a:cubicBezTo>
                <a:cubicBezTo>
                  <a:pt x="3214230" y="28133"/>
                  <a:pt x="3605033" y="-14934"/>
                  <a:pt x="3911575" y="0"/>
                </a:cubicBezTo>
                <a:cubicBezTo>
                  <a:pt x="4218117" y="14934"/>
                  <a:pt x="4198004" y="3604"/>
                  <a:pt x="4379862" y="0"/>
                </a:cubicBezTo>
                <a:cubicBezTo>
                  <a:pt x="4561720" y="-3604"/>
                  <a:pt x="4941151" y="-37368"/>
                  <a:pt x="5288890" y="0"/>
                </a:cubicBezTo>
                <a:cubicBezTo>
                  <a:pt x="5636629" y="37368"/>
                  <a:pt x="6011513" y="-33898"/>
                  <a:pt x="6197918" y="0"/>
                </a:cubicBezTo>
                <a:cubicBezTo>
                  <a:pt x="6384323" y="33898"/>
                  <a:pt x="6555799" y="11241"/>
                  <a:pt x="6886575" y="0"/>
                </a:cubicBezTo>
                <a:cubicBezTo>
                  <a:pt x="7217351" y="-11241"/>
                  <a:pt x="7604472" y="-44614"/>
                  <a:pt x="7795603" y="0"/>
                </a:cubicBezTo>
                <a:cubicBezTo>
                  <a:pt x="7986734" y="44614"/>
                  <a:pt x="8098870" y="-11086"/>
                  <a:pt x="8374075" y="0"/>
                </a:cubicBezTo>
                <a:cubicBezTo>
                  <a:pt x="8649280" y="11086"/>
                  <a:pt x="8701749" y="-25020"/>
                  <a:pt x="8952548" y="0"/>
                </a:cubicBezTo>
                <a:cubicBezTo>
                  <a:pt x="9203347" y="25020"/>
                  <a:pt x="9519297" y="4274"/>
                  <a:pt x="9751390" y="0"/>
                </a:cubicBezTo>
                <a:cubicBezTo>
                  <a:pt x="9983483" y="-4274"/>
                  <a:pt x="10169881" y="16480"/>
                  <a:pt x="10329863" y="0"/>
                </a:cubicBezTo>
                <a:cubicBezTo>
                  <a:pt x="10489845" y="-16480"/>
                  <a:pt x="10750941" y="-9727"/>
                  <a:pt x="11018520" y="0"/>
                </a:cubicBezTo>
                <a:cubicBezTo>
                  <a:pt x="11018113" y="8690"/>
                  <a:pt x="11018366" y="14141"/>
                  <a:pt x="11018520" y="18288"/>
                </a:cubicBezTo>
                <a:cubicBezTo>
                  <a:pt x="10841176" y="-3597"/>
                  <a:pt x="10399304" y="41504"/>
                  <a:pt x="10219677" y="18288"/>
                </a:cubicBezTo>
                <a:cubicBezTo>
                  <a:pt x="10040050" y="-4928"/>
                  <a:pt x="10030762" y="16144"/>
                  <a:pt x="9861575" y="18288"/>
                </a:cubicBezTo>
                <a:cubicBezTo>
                  <a:pt x="9692388" y="20432"/>
                  <a:pt x="9529439" y="40380"/>
                  <a:pt x="9393288" y="18288"/>
                </a:cubicBezTo>
                <a:cubicBezTo>
                  <a:pt x="9257137" y="-3804"/>
                  <a:pt x="8825003" y="25592"/>
                  <a:pt x="8484260" y="18288"/>
                </a:cubicBezTo>
                <a:cubicBezTo>
                  <a:pt x="8143517" y="10984"/>
                  <a:pt x="8082894" y="45968"/>
                  <a:pt x="7795603" y="18288"/>
                </a:cubicBezTo>
                <a:cubicBezTo>
                  <a:pt x="7508312" y="-9392"/>
                  <a:pt x="7466074" y="19486"/>
                  <a:pt x="7327316" y="18288"/>
                </a:cubicBezTo>
                <a:cubicBezTo>
                  <a:pt x="7188558" y="17090"/>
                  <a:pt x="6869645" y="4657"/>
                  <a:pt x="6638658" y="18288"/>
                </a:cubicBezTo>
                <a:cubicBezTo>
                  <a:pt x="6407671" y="31919"/>
                  <a:pt x="6359238" y="35967"/>
                  <a:pt x="6280556" y="18288"/>
                </a:cubicBezTo>
                <a:cubicBezTo>
                  <a:pt x="6201874" y="609"/>
                  <a:pt x="6041216" y="22404"/>
                  <a:pt x="5922455" y="18288"/>
                </a:cubicBezTo>
                <a:cubicBezTo>
                  <a:pt x="5803694" y="14172"/>
                  <a:pt x="5555521" y="48848"/>
                  <a:pt x="5233797" y="18288"/>
                </a:cubicBezTo>
                <a:cubicBezTo>
                  <a:pt x="4912073" y="-12272"/>
                  <a:pt x="4986440" y="-2740"/>
                  <a:pt x="4765510" y="18288"/>
                </a:cubicBezTo>
                <a:cubicBezTo>
                  <a:pt x="4544580" y="39316"/>
                  <a:pt x="4177715" y="18248"/>
                  <a:pt x="3966667" y="18288"/>
                </a:cubicBezTo>
                <a:cubicBezTo>
                  <a:pt x="3755619" y="18328"/>
                  <a:pt x="3664519" y="22387"/>
                  <a:pt x="3498380" y="18288"/>
                </a:cubicBezTo>
                <a:cubicBezTo>
                  <a:pt x="3332241" y="14189"/>
                  <a:pt x="3065858" y="-7524"/>
                  <a:pt x="2699537" y="18288"/>
                </a:cubicBezTo>
                <a:cubicBezTo>
                  <a:pt x="2333216" y="44100"/>
                  <a:pt x="2505666" y="4650"/>
                  <a:pt x="2341436" y="18288"/>
                </a:cubicBezTo>
                <a:cubicBezTo>
                  <a:pt x="2177206" y="31926"/>
                  <a:pt x="1790164" y="19880"/>
                  <a:pt x="1542593" y="18288"/>
                </a:cubicBezTo>
                <a:cubicBezTo>
                  <a:pt x="1295022" y="16696"/>
                  <a:pt x="1218012" y="39325"/>
                  <a:pt x="1074306" y="18288"/>
                </a:cubicBezTo>
                <a:cubicBezTo>
                  <a:pt x="930600" y="-2749"/>
                  <a:pt x="797266" y="24589"/>
                  <a:pt x="716204" y="18288"/>
                </a:cubicBezTo>
                <a:cubicBezTo>
                  <a:pt x="635142" y="11987"/>
                  <a:pt x="344503" y="4139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rgbClr val="D58468"/>
          </a:solidFill>
          <a:ln w="38100" cap="rnd">
            <a:solidFill>
              <a:srgbClr val="D58468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ontent Placeholder 9">
            <a:extLst>
              <a:ext uri="{FF2B5EF4-FFF2-40B4-BE49-F238E27FC236}">
                <a16:creationId xmlns:a16="http://schemas.microsoft.com/office/drawing/2014/main" id="{BDB0A0D1-B14E-4E67-83F0-B886E1C6E9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r-FR" sz="4400" b="1" dirty="0">
                <a:solidFill>
                  <a:srgbClr val="00B0F0"/>
                </a:solidFill>
                <a:cs typeface="AL BAYAN PLAIN" pitchFamily="2" charset="-78"/>
              </a:rPr>
              <a:t>rappels anatomiques </a:t>
            </a:r>
            <a:r>
              <a:rPr lang="fr-FR" sz="2600" b="1" dirty="0">
                <a:solidFill>
                  <a:srgbClr val="FF0000"/>
                </a:solidFill>
                <a:latin typeface="Arial Rounded MT Bold" panose="020F0704030504030204" pitchFamily="34" charset="77"/>
                <a:cs typeface="AL BAYAN PLAIN" pitchFamily="2" charset="-78"/>
              </a:rPr>
              <a:t>faire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4400" b="1" dirty="0">
                <a:solidFill>
                  <a:srgbClr val="00B0F0"/>
                </a:solidFill>
                <a:cs typeface="AL BAYAN PLAIN" pitchFamily="2" charset="-78"/>
              </a:rPr>
              <a:t>vocabulaire et symptômes</a:t>
            </a:r>
            <a:r>
              <a:rPr lang="fr-FR" sz="2600" b="1" dirty="0">
                <a:solidFill>
                  <a:srgbClr val="00B050"/>
                </a:solidFill>
                <a:latin typeface="Arial Rounded MT Bold" panose="020F0704030504030204" pitchFamily="34" charset="77"/>
                <a:cs typeface="AL BAYAN PLAIN" pitchFamily="2" charset="-78"/>
              </a:rPr>
              <a:t>(facultatif)</a:t>
            </a:r>
            <a:endParaRPr lang="fr-FR" sz="3600" b="1" dirty="0">
              <a:solidFill>
                <a:srgbClr val="00B0F0"/>
              </a:solidFill>
              <a:cs typeface="AL BAYAN PLAIN" pitchFamily="2" charset="-78"/>
            </a:endParaRPr>
          </a:p>
          <a:p>
            <a:pPr marL="742950" indent="-742950">
              <a:buFont typeface="+mj-lt"/>
              <a:buAutoNum type="arabicPeriod" startAt="3"/>
            </a:pPr>
            <a:r>
              <a:rPr lang="fr-FR" sz="4400" b="1" dirty="0">
                <a:solidFill>
                  <a:srgbClr val="00B0F0"/>
                </a:solidFill>
                <a:cs typeface="AL BAYAN PLAIN" pitchFamily="2" charset="-78"/>
              </a:rPr>
              <a:t>mise en commun avec le power point </a:t>
            </a:r>
            <a:r>
              <a:rPr lang="fr-FR" sz="2600" b="1" dirty="0">
                <a:solidFill>
                  <a:srgbClr val="00B050"/>
                </a:solidFill>
                <a:latin typeface="Arial Rounded MT Bold" panose="020F0704030504030204" pitchFamily="34" charset="77"/>
                <a:cs typeface="AL BAYAN PLAIN" pitchFamily="2" charset="-78"/>
              </a:rPr>
              <a:t>(à voir si vous voulez)</a:t>
            </a:r>
          </a:p>
          <a:p>
            <a:pPr marL="742950" indent="-742950">
              <a:buFont typeface="+mj-lt"/>
              <a:buAutoNum type="arabicPeriod" startAt="3"/>
            </a:pPr>
            <a:r>
              <a:rPr lang="fr-FR" sz="4400" b="1" dirty="0">
                <a:solidFill>
                  <a:srgbClr val="00B0F0"/>
                </a:solidFill>
                <a:cs typeface="AL BAYAN PLAIN" pitchFamily="2" charset="-78"/>
              </a:rPr>
              <a:t>jeux de rôle </a:t>
            </a:r>
            <a:r>
              <a:rPr lang="fr-FR" sz="2600" b="1" dirty="0">
                <a:solidFill>
                  <a:srgbClr val="00B050"/>
                </a:solidFill>
                <a:latin typeface="Arial Rounded MT Bold" panose="020F0704030504030204" pitchFamily="34" charset="77"/>
                <a:cs typeface="AL BAYAN PLAIN" pitchFamily="2" charset="-78"/>
              </a:rPr>
              <a:t>(ne pas faire)</a:t>
            </a:r>
          </a:p>
          <a:p>
            <a:pPr marL="514350" indent="-514350">
              <a:buFont typeface="+mj-lt"/>
              <a:buAutoNum type="arabicPeriod" startAt="3"/>
            </a:pPr>
            <a:endParaRPr lang="fr-FR" dirty="0"/>
          </a:p>
          <a:p>
            <a:pPr marL="514350" indent="-514350">
              <a:buFont typeface="+mj-lt"/>
              <a:buAutoNum type="arabicPeriod" startAt="3"/>
            </a:pPr>
            <a:endParaRPr lang="fr-FR" dirty="0"/>
          </a:p>
        </p:txBody>
      </p:sp>
      <p:pic>
        <p:nvPicPr>
          <p:cNvPr id="5" name="Espace réservé du contenu 4" descr="Une image contenant personne, homme, intérieur&#10;&#10;Description générée automatiquement">
            <a:extLst>
              <a:ext uri="{FF2B5EF4-FFF2-40B4-BE49-F238E27FC236}">
                <a16:creationId xmlns:a16="http://schemas.microsoft.com/office/drawing/2014/main" id="{9E03DA89-2026-E94B-BD1A-97F43FF36C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3794" b="-1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6E7C59B4-FD39-3A47-A100-F54B97F488EC}"/>
              </a:ext>
            </a:extLst>
          </p:cNvPr>
          <p:cNvSpPr txBox="1"/>
          <p:nvPr/>
        </p:nvSpPr>
        <p:spPr>
          <a:xfrm>
            <a:off x="9938057" y="5990433"/>
            <a:ext cx="1678665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fr-FR" sz="700">
                <a:solidFill>
                  <a:srgbClr val="FFFFFF"/>
                </a:solidFill>
                <a:hlinkClick r:id="rId3" tooltip="https://mehdi-mehdy.blogspot.com/2009/04/tous-cours-medecine-gastro-hepato_11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Cette photo</a:t>
            </a:r>
            <a:r>
              <a:rPr lang="fr-FR" sz="700">
                <a:solidFill>
                  <a:srgbClr val="FFFFFF"/>
                </a:solidFill>
              </a:rPr>
              <a:t> par Auteur inconnu est soumise à la licence </a:t>
            </a:r>
            <a:r>
              <a:rPr lang="fr-FR" sz="70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fr-FR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952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A9F7B4E-B03D-4F64-BE33-00D074458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AC315EFB-A352-D144-A810-D18B5E4DC9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909" b="11213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915D903-0E41-8940-A326-D81C1A16B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r-FR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déroulement</a:t>
            </a: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1CA8A97F-67F0-4D5F-A850-0C30727D1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578" y="1802192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7963934-6186-48EC-8CD6-7C6AD1A59A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31984"/>
            <a:ext cx="10515600" cy="4926006"/>
          </a:xfrm>
        </p:spPr>
        <p:txBody>
          <a:bodyPr>
            <a:normAutofit lnSpcReduction="10000"/>
          </a:bodyPr>
          <a:lstStyle/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fr-FR" sz="3600" b="1" dirty="0">
                <a:solidFill>
                  <a:srgbClr val="00B0F0"/>
                </a:solidFill>
                <a:cs typeface="AL BAYAN PLAIN" pitchFamily="2" charset="-78"/>
              </a:rPr>
              <a:t>rappels anatomiques </a:t>
            </a:r>
          </a:p>
          <a:p>
            <a:pPr marL="914400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correction ensemble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3600" b="1" dirty="0">
                <a:solidFill>
                  <a:srgbClr val="00B0F0"/>
                </a:solidFill>
                <a:cs typeface="AL BAYAN PLAIN" pitchFamily="2" charset="-78"/>
              </a:rPr>
              <a:t>vocabulaire et symptômes</a:t>
            </a:r>
          </a:p>
          <a:p>
            <a:pPr marL="496888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b="1" dirty="0">
                <a:cs typeface="AL BAYAN PLAIN" pitchFamily="2" charset="-78"/>
              </a:rPr>
              <a:t>	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explication du vocabulaire ensemble</a:t>
            </a:r>
          </a:p>
          <a:p>
            <a:pPr marL="496888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travail sur les questions à chercher selon les symptômes (travail en binôme)</a:t>
            </a:r>
          </a:p>
          <a:p>
            <a:pPr marL="496888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mise en commun du travail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3600" b="1" dirty="0">
                <a:solidFill>
                  <a:srgbClr val="00B0F0"/>
                </a:solidFill>
                <a:cs typeface="AL BAYAN PLAIN" pitchFamily="2" charset="-78"/>
              </a:rPr>
              <a:t>mise en commun avec le power point</a:t>
            </a:r>
          </a:p>
          <a:p>
            <a:pPr marL="895350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explication du vocabulaire à remettre</a:t>
            </a:r>
          </a:p>
          <a:p>
            <a:pPr marL="496888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remettre les mots dans les questions à trous (travail en binôme)</a:t>
            </a:r>
          </a:p>
          <a:p>
            <a:pPr marL="895350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mise en commun du travail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fr-FR" sz="3600" b="1" dirty="0">
                <a:solidFill>
                  <a:srgbClr val="00B0F0"/>
                </a:solidFill>
                <a:cs typeface="AL BAYAN PLAIN" pitchFamily="2" charset="-78"/>
              </a:rPr>
              <a:t>jeux de rôle</a:t>
            </a:r>
          </a:p>
          <a:p>
            <a:pPr marL="89535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découverte par binôme des cas cliniques à jouer +  les jouer</a:t>
            </a:r>
          </a:p>
          <a:p>
            <a:pPr marL="742950" indent="-742950">
              <a:buFont typeface="+mj-lt"/>
              <a:buAutoNum type="arabicPeriod" startAt="3"/>
            </a:pPr>
            <a:endParaRPr lang="fr-FR" sz="1600" b="1" dirty="0">
              <a:solidFill>
                <a:srgbClr val="00B050"/>
              </a:solidFill>
              <a:latin typeface="Arial Rounded MT Bold" panose="020F0704030504030204" pitchFamily="34" charset="77"/>
              <a:cs typeface="AL BAYAN PLAIN" pitchFamily="2" charset="-78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F3E7B25-A6C8-9B41-8C43-10AB1F7000E7}"/>
              </a:ext>
            </a:extLst>
          </p:cNvPr>
          <p:cNvSpPr txBox="1"/>
          <p:nvPr/>
        </p:nvSpPr>
        <p:spPr>
          <a:xfrm>
            <a:off x="10607912" y="6657945"/>
            <a:ext cx="158408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fr-FR" sz="700">
                <a:solidFill>
                  <a:srgbClr val="FFFFFF"/>
                </a:solidFill>
                <a:hlinkClick r:id="rId3" tooltip="https://fr.wikipedia.org/wiki/Cholangite_biliaire_primitiv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Cette photo</a:t>
            </a:r>
            <a:r>
              <a:rPr lang="fr-FR" sz="700">
                <a:solidFill>
                  <a:srgbClr val="FFFFFF"/>
                </a:solidFill>
              </a:rPr>
              <a:t> par Auteur inconnu est soumise à la licence </a:t>
            </a:r>
            <a:r>
              <a:rPr lang="fr-FR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fr-FR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5538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2">
      <a:majorFont>
        <a:latin typeface="The Serif Hand Black"/>
        <a:ea typeface=""/>
        <a:cs typeface=""/>
      </a:majorFont>
      <a:minorFont>
        <a:latin typeface="The Hand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204</Words>
  <Application>Microsoft Macintosh PowerPoint</Application>
  <PresentationFormat>Grand écran</PresentationFormat>
  <Paragraphs>29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10" baseType="lpstr">
      <vt:lpstr>Arial</vt:lpstr>
      <vt:lpstr>Arial Rounded MT Bold</vt:lpstr>
      <vt:lpstr>The Hand Bold</vt:lpstr>
      <vt:lpstr>The Serif Hand Black</vt:lpstr>
      <vt:lpstr>Times New Roman</vt:lpstr>
      <vt:lpstr>SketchyVTI</vt:lpstr>
      <vt:lpstr>hépato gastro entérologie</vt:lpstr>
      <vt:lpstr>objectifs</vt:lpstr>
      <vt:lpstr>travail à faire</vt:lpstr>
      <vt:lpstr>déroulement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hépato gastro entérologie</dc:title>
  <dc:creator>Laurent BOTTIER</dc:creator>
  <cp:lastModifiedBy>Laurent BOTTIER</cp:lastModifiedBy>
  <cp:revision>2</cp:revision>
  <dcterms:created xsi:type="dcterms:W3CDTF">2021-03-12T18:50:22Z</dcterms:created>
  <dcterms:modified xsi:type="dcterms:W3CDTF">2021-03-12T19:14:05Z</dcterms:modified>
</cp:coreProperties>
</file>