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66" r:id="rId4"/>
    <p:sldId id="267" r:id="rId5"/>
    <p:sldId id="258" r:id="rId6"/>
    <p:sldId id="270" r:id="rId7"/>
    <p:sldId id="271" r:id="rId8"/>
    <p:sldId id="269" r:id="rId9"/>
    <p:sldId id="262" r:id="rId10"/>
    <p:sldId id="263" r:id="rId11"/>
    <p:sldId id="264" r:id="rId12"/>
    <p:sldId id="268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11"/>
    <p:restoredTop sz="94674"/>
  </p:normalViewPr>
  <p:slideViewPr>
    <p:cSldViewPr snapToObjects="1">
      <p:cViewPr varScale="1">
        <p:scale>
          <a:sx n="58" d="100"/>
          <a:sy n="58" d="100"/>
        </p:scale>
        <p:origin x="-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7E29-9649-C947-A3AB-B14020B8DB24}" type="datetimeFigureOut">
              <a:rPr lang="fr-FR" smtClean="0"/>
              <a:pPr/>
              <a:t>30/03/21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BCC3-9E2F-1A45-92D0-30E422735CE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LEMIERE8914:COURS%20BORDEAUX:2016%202017:franc%CC%A7ais%20ge%CC%81ne%CC%81ral:grammaire:1er%20semestre:s%2040%20les%20futurs:05%20pratique%20du%20futur%20ante%CC%81rieur%20modofie%CC%81.doc!OLE_LINK1" TargetMode="Externa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LEMIERE8914:COURS%20BORDEAUX:2016%202017:franc%CC%A7ais%20ge%CC%81ne%CC%81ral:grammaire:1er%20semestre:s%2040%20les%20futurs:01%20futur%20lancement%20modifie%CC%81.doc!OLE_LINK1" TargetMode="Externa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LEMIERE8914:COURS%20BORDEAUX:2016%202017:franc%CC%A7ais%20ge%CC%81ne%CC%81ral:grammaire:1er%20semestre:s%2040%20les%20futurs:02%20Conjugaison%20du%20futur.doc!OLE_LINK1" TargetMode="Externa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futurs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36321" y="577552"/>
          <a:ext cx="8871358" cy="6019800"/>
        </p:xfrm>
        <a:graphic>
          <a:graphicData uri="http://schemas.openxmlformats.org/presentationml/2006/ole">
            <p:oleObj spid="_x0000_s23562" name="Document" r:id="rId3" imgW="23873016" imgH="11073016" progId="Word.Document.12">
              <p:link updateAutomatic="1"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0" y="609600"/>
            <a:ext cx="1828800" cy="3048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91000" y="59107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09600"/>
            <a:ext cx="838200" cy="3048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19600" y="59107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7620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0000" y="909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990600"/>
            <a:ext cx="14478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38600" y="914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295400"/>
            <a:ext cx="10668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24400" y="129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53000" y="1295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16764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26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150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1752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2133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43200" y="2052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2133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971800" y="2052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7800" y="2514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86400" y="2433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7200" y="2438400"/>
            <a:ext cx="12192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638800" y="2438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3276600"/>
            <a:ext cx="3200400" cy="3048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2895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429000" y="2819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28194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657600" y="2814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33528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620000" y="3195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848600" y="3195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105400" y="3576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05200" y="3657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257800" y="3576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4400" y="4038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429000" y="3957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657600" y="3962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81200" y="4419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191000" y="4338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495800" y="4343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6600" y="4419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66800" y="4800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467600" y="4719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0" y="4724400"/>
            <a:ext cx="4191000" cy="4572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696200" y="4719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2000" y="5181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200400" y="5100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429000" y="51009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 ou 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62200" y="5562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400800" y="548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3000" y="54864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629400" y="548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14400" y="5943600"/>
            <a:ext cx="13716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48006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33800" y="5943600"/>
            <a:ext cx="9144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029200" y="59391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T ou 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95400" y="3657600"/>
            <a:ext cx="1066800" cy="38100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 animBg="1"/>
      <p:bldP spid="54" grpId="0"/>
      <p:bldP spid="56" grpId="0" animBg="1"/>
      <p:bldP spid="57" grpId="0"/>
      <p:bldP spid="58" grpId="0" animBg="1"/>
      <p:bldP spid="59" grpId="0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7784371"/>
              </p:ext>
            </p:extLst>
          </p:nvPr>
        </p:nvGraphicFramePr>
        <p:xfrm>
          <a:off x="1378895" y="-531440"/>
          <a:ext cx="5929409" cy="7354305"/>
        </p:xfrm>
        <a:graphic>
          <a:graphicData uri="http://schemas.openxmlformats.org/presentationml/2006/ole">
            <p:oleObj spid="_x0000_s1031" name="Document" r:id="rId3" imgW="6337300" imgH="7861300" progId="Word.Document.12">
              <p:link updateAutomatic="1"/>
            </p:oleObj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699792" y="14754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demain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67944" y="14754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aurons</a:t>
            </a:r>
            <a:r>
              <a:rPr lang="fr-FR" dirty="0" smtClean="0">
                <a:solidFill>
                  <a:srgbClr val="FF0000"/>
                </a:solidFill>
              </a:rPr>
              <a:t> fini ce travail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99792" y="2699628"/>
            <a:ext cx="4896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u="dotted" dirty="0" smtClean="0">
                <a:solidFill>
                  <a:srgbClr val="FF0000"/>
                </a:solidFill>
              </a:rPr>
              <a:t>commencerai le master 1, j’aurai fini la licence 3</a:t>
            </a:r>
            <a:endParaRPr lang="fr-FR" u="dotted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55776" y="36357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téléphonerai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8024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serai arrivé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71800" y="51479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10 ans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16016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serai devenu riche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50058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 smtClean="0">
                <a:solidFill>
                  <a:srgbClr val="FF0000"/>
                </a:solidFill>
              </a:rPr>
              <a:t>arrivons</a:t>
            </a:r>
            <a:r>
              <a:rPr lang="fr-FR" dirty="0" smtClean="0">
                <a:solidFill>
                  <a:srgbClr val="FF0000"/>
                </a:solidFill>
              </a:rPr>
              <a:t> en retard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32040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sera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56176" y="63720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parti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87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Que ferez-vous ce week-end?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Dites ce que vous ferez ce </a:t>
            </a:r>
            <a:r>
              <a:rPr lang="fr-FR" dirty="0" err="1" smtClean="0"/>
              <a:t>week</a:t>
            </a:r>
            <a:r>
              <a:rPr lang="fr-FR" dirty="0" smtClean="0"/>
              <a:t> end à votre </a:t>
            </a:r>
            <a:r>
              <a:rPr lang="fr-FR" dirty="0" err="1" smtClean="0"/>
              <a:t>voisin.e</a:t>
            </a:r>
            <a:r>
              <a:rPr lang="fr-FR" dirty="0" smtClean="0"/>
              <a:t> en utilisant </a:t>
            </a:r>
            <a:r>
              <a:rPr lang="fr-FR" dirty="0" smtClean="0">
                <a:solidFill>
                  <a:schemeClr val="tx1"/>
                </a:solidFill>
              </a:rPr>
              <a:t>les futurs proche, simple </a:t>
            </a:r>
            <a:r>
              <a:rPr lang="fr-FR" smtClean="0">
                <a:solidFill>
                  <a:schemeClr val="tx1"/>
                </a:solidFill>
              </a:rPr>
              <a:t>et antérieur.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33600" y="889337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Comic Sans MS"/>
                <a:cs typeface="Comic Sans MS"/>
              </a:rPr>
              <a:t>oral</a:t>
            </a:r>
            <a:endParaRPr lang="fr-FR" sz="6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>
                <a:sym typeface="Wingdings"/>
              </a:rPr>
              <a:t></a:t>
            </a:r>
            <a:r>
              <a:rPr lang="fr-FR" sz="2400" dirty="0"/>
              <a:t>futur proche, futur simple ou futur antérieur ?</a:t>
            </a:r>
          </a:p>
          <a:p>
            <a:r>
              <a:rPr lang="fr-FR" sz="2200" dirty="0"/>
              <a:t>Une mamie dissipée !</a:t>
            </a:r>
          </a:p>
          <a:p>
            <a:r>
              <a:rPr lang="fr-FR" sz="2000" dirty="0"/>
              <a:t>GRETA. - Assieds-toi Mamie, je ...........................</a:t>
            </a:r>
            <a:r>
              <a:rPr lang="fr-FR" sz="2000" dirty="0" smtClean="0"/>
              <a:t>.(</a:t>
            </a:r>
            <a:r>
              <a:rPr lang="fr-FR" sz="2000" b="1" dirty="0"/>
              <a:t>1</a:t>
            </a:r>
            <a:r>
              <a:rPr lang="fr-FR" sz="2000" dirty="0" smtClean="0"/>
              <a:t>) </a:t>
            </a:r>
            <a:r>
              <a:rPr lang="fr-FR" sz="2000" b="1" dirty="0"/>
              <a:t>(te montrer)</a:t>
            </a:r>
            <a:r>
              <a:rPr lang="fr-FR" sz="2000" dirty="0"/>
              <a:t> les photos de mon année à Bordeaux.</a:t>
            </a:r>
          </a:p>
          <a:p>
            <a:r>
              <a:rPr lang="fr-FR" sz="2000" cap="all" dirty="0"/>
              <a:t>LA Grand-Mère</a:t>
            </a:r>
            <a:r>
              <a:rPr lang="fr-FR" sz="2000" dirty="0"/>
              <a:t>. - Attends, tu ...............</a:t>
            </a:r>
            <a:r>
              <a:rPr lang="fr-FR" sz="2000" dirty="0" smtClean="0"/>
              <a:t>.(</a:t>
            </a:r>
            <a:r>
              <a:rPr lang="fr-FR" sz="2000" b="1" dirty="0"/>
              <a:t>2</a:t>
            </a:r>
            <a:r>
              <a:rPr lang="fr-FR" sz="2000" dirty="0"/>
              <a:t>) (</a:t>
            </a:r>
            <a:r>
              <a:rPr lang="fr-FR" sz="2000" b="1" dirty="0"/>
              <a:t>pouvoir</a:t>
            </a:r>
            <a:r>
              <a:rPr lang="fr-FR" sz="2000" dirty="0"/>
              <a:t>) commencer </a:t>
            </a:r>
            <a:r>
              <a:rPr lang="fr-FR" sz="2000" dirty="0" smtClean="0"/>
              <a:t>dès </a:t>
            </a:r>
            <a:r>
              <a:rPr lang="fr-FR" sz="2000" dirty="0"/>
              <a:t>que je .........................</a:t>
            </a:r>
            <a:r>
              <a:rPr lang="fr-FR" sz="2000" dirty="0" smtClean="0"/>
              <a:t>.(</a:t>
            </a:r>
            <a:r>
              <a:rPr lang="fr-FR" sz="2000" b="1" dirty="0"/>
              <a:t>3</a:t>
            </a:r>
            <a:r>
              <a:rPr lang="fr-FR" sz="2000" dirty="0"/>
              <a:t>) (</a:t>
            </a:r>
            <a:r>
              <a:rPr lang="fr-FR" sz="2000" b="1" dirty="0"/>
              <a:t>trouver</a:t>
            </a:r>
            <a:r>
              <a:rPr lang="fr-FR" sz="2000" dirty="0"/>
              <a:t>) mes lunettes... Où est-ce que je les ai mises ? Ah ! les voila ! Bon, ça y est, je suis prête.</a:t>
            </a:r>
          </a:p>
          <a:p>
            <a:r>
              <a:rPr lang="fr-FR" sz="2000" dirty="0" smtClean="0"/>
              <a:t>GRETA</a:t>
            </a:r>
            <a:r>
              <a:rPr lang="fr-FR" sz="2000" dirty="0"/>
              <a:t>. - Bon, je ..............................</a:t>
            </a:r>
            <a:r>
              <a:rPr lang="fr-FR" sz="2000" dirty="0" smtClean="0"/>
              <a:t>.(</a:t>
            </a:r>
            <a:r>
              <a:rPr lang="fr-FR" sz="2000" b="1" dirty="0"/>
              <a:t>4</a:t>
            </a:r>
            <a:r>
              <a:rPr lang="fr-FR" sz="2000" dirty="0"/>
              <a:t>) (</a:t>
            </a:r>
            <a:r>
              <a:rPr lang="fr-FR" sz="2000" b="1" dirty="0"/>
              <a:t>commencer</a:t>
            </a:r>
            <a:r>
              <a:rPr lang="fr-FR" sz="2000" dirty="0"/>
              <a:t>) par les photos de Bordeaux. </a:t>
            </a:r>
            <a:r>
              <a:rPr lang="fr-FR" sz="2000" cap="all" dirty="0"/>
              <a:t>ç</a:t>
            </a:r>
            <a:r>
              <a:rPr lang="fr-FR" sz="2000" dirty="0"/>
              <a:t>a, c'est le miroir d’eau, à côté il y a </a:t>
            </a:r>
            <a:r>
              <a:rPr lang="fr-FR" sz="2000" dirty="0" smtClean="0"/>
              <a:t>Hans !</a:t>
            </a:r>
            <a:endParaRPr lang="fr-FR" sz="2000" dirty="0"/>
          </a:p>
          <a:p>
            <a:r>
              <a:rPr lang="fr-FR" sz="2000" dirty="0"/>
              <a:t>LA GRAND-MERE. - Oh ! à propos de Hans, quelle heure est-il ? Huit heures déjà ? Il ..........................</a:t>
            </a:r>
            <a:r>
              <a:rPr lang="fr-FR" sz="2000" dirty="0" smtClean="0"/>
              <a:t>. </a:t>
            </a:r>
            <a:r>
              <a:rPr lang="fr-FR" sz="2000" dirty="0"/>
              <a:t>(</a:t>
            </a:r>
            <a:r>
              <a:rPr lang="fr-FR" sz="2000" b="1" dirty="0"/>
              <a:t>5</a:t>
            </a:r>
            <a:r>
              <a:rPr lang="fr-FR" sz="2000" dirty="0"/>
              <a:t>) (</a:t>
            </a:r>
            <a:r>
              <a:rPr lang="fr-FR" sz="2000" b="1" dirty="0"/>
              <a:t>téléphoner</a:t>
            </a:r>
            <a:r>
              <a:rPr lang="fr-FR" sz="2000" dirty="0"/>
              <a:t>) d'une minute à l’autre...</a:t>
            </a:r>
          </a:p>
          <a:p>
            <a:r>
              <a:rPr lang="fr-FR" sz="2000" dirty="0"/>
              <a:t>GRETA. - Bon, on est </a:t>
            </a:r>
            <a:r>
              <a:rPr lang="fr-FR" sz="2000" dirty="0" smtClean="0"/>
              <a:t>là, </a:t>
            </a:r>
            <a:r>
              <a:rPr lang="fr-FR" sz="2000" dirty="0"/>
              <a:t>tout va bien. Alors, donc, c'est Hans qui court sur les quais.</a:t>
            </a:r>
          </a:p>
          <a:p>
            <a:r>
              <a:rPr lang="fr-FR" sz="2000" dirty="0"/>
              <a:t> </a:t>
            </a:r>
            <a:r>
              <a:rPr lang="fr-FR" sz="2000" dirty="0" smtClean="0"/>
              <a:t>LA </a:t>
            </a:r>
            <a:r>
              <a:rPr lang="fr-FR" sz="2000" dirty="0"/>
              <a:t>GRAND-MERE. - Quand il ..................................</a:t>
            </a:r>
            <a:r>
              <a:rPr lang="fr-FR" sz="2000" dirty="0" smtClean="0"/>
              <a:t>. </a:t>
            </a:r>
            <a:r>
              <a:rPr lang="fr-FR" sz="2000" dirty="0"/>
              <a:t>(6) (</a:t>
            </a:r>
            <a:r>
              <a:rPr lang="fr-FR" sz="2000" b="1" dirty="0"/>
              <a:t>appeler</a:t>
            </a:r>
            <a:r>
              <a:rPr lang="fr-FR" sz="2000" dirty="0"/>
              <a:t>), tu </a:t>
            </a:r>
            <a:r>
              <a:rPr lang="fr-FR" sz="2000" dirty="0" smtClean="0"/>
              <a:t>.</a:t>
            </a:r>
            <a:r>
              <a:rPr lang="fr-FR" sz="2000" dirty="0"/>
              <a:t>...............</a:t>
            </a:r>
            <a:r>
              <a:rPr lang="fr-FR" sz="2000" dirty="0" smtClean="0"/>
              <a:t>.(</a:t>
            </a:r>
            <a:r>
              <a:rPr lang="fr-FR" sz="2000" b="1" dirty="0"/>
              <a:t>7</a:t>
            </a:r>
            <a:r>
              <a:rPr lang="fr-FR" sz="2000" dirty="0"/>
              <a:t>) (</a:t>
            </a:r>
            <a:r>
              <a:rPr lang="fr-FR" sz="2000" b="1" dirty="0"/>
              <a:t>pouvoir</a:t>
            </a:r>
            <a:r>
              <a:rPr lang="fr-FR" sz="2000" dirty="0"/>
              <a:t>) lui dire de passer me voir plus tard ?</a:t>
            </a:r>
          </a:p>
          <a:p>
            <a:r>
              <a:rPr lang="fr-FR" sz="2000" dirty="0"/>
              <a:t>GRETA. - Oui, d'accord ! Bon, je continue ?</a:t>
            </a:r>
          </a:p>
          <a:p>
            <a:r>
              <a:rPr lang="fr-FR" sz="2000" dirty="0"/>
              <a:t>LA GRAND-MERE. - Oui, oui... Tu veux quelque chose à boire ? Je ...................</a:t>
            </a:r>
            <a:r>
              <a:rPr lang="fr-FR" sz="2000" dirty="0" smtClean="0"/>
              <a:t>.(</a:t>
            </a:r>
            <a:r>
              <a:rPr lang="fr-FR" sz="2000" b="1" dirty="0"/>
              <a:t>8</a:t>
            </a:r>
            <a:r>
              <a:rPr lang="fr-FR" sz="2000" dirty="0"/>
              <a:t>) (</a:t>
            </a:r>
            <a:r>
              <a:rPr lang="fr-FR" sz="2000" b="1" dirty="0"/>
              <a:t>aller</a:t>
            </a:r>
            <a:r>
              <a:rPr lang="fr-FR" sz="2000" dirty="0"/>
              <a:t>) faire un café.</a:t>
            </a:r>
          </a:p>
          <a:p>
            <a:r>
              <a:rPr lang="fr-FR" sz="2000" dirty="0"/>
              <a:t>GRETA. - Je veux bien. Un petit café pour moi aussi. Et après que tu nous l’........................</a:t>
            </a:r>
            <a:r>
              <a:rPr lang="fr-FR" sz="2000" dirty="0" smtClean="0"/>
              <a:t>.(</a:t>
            </a:r>
            <a:r>
              <a:rPr lang="fr-FR" sz="2000" b="1" dirty="0"/>
              <a:t>9</a:t>
            </a:r>
            <a:r>
              <a:rPr lang="fr-FR" sz="2000" dirty="0"/>
              <a:t>) (</a:t>
            </a:r>
            <a:r>
              <a:rPr lang="fr-FR" sz="2000" b="1" dirty="0"/>
              <a:t>servir</a:t>
            </a:r>
            <a:r>
              <a:rPr lang="fr-FR" sz="2000" dirty="0" smtClean="0"/>
              <a:t>)</a:t>
            </a:r>
            <a:r>
              <a:rPr lang="fr-FR" sz="2000" dirty="0"/>
              <a:t> </a:t>
            </a:r>
            <a:r>
              <a:rPr lang="fr-FR" sz="2000" dirty="0" smtClean="0"/>
              <a:t>on </a:t>
            </a:r>
            <a:r>
              <a:rPr lang="fr-FR" sz="2000" dirty="0"/>
              <a:t>.......</a:t>
            </a:r>
            <a:r>
              <a:rPr lang="fr-FR" sz="2000" dirty="0" smtClean="0"/>
              <a:t>.........</a:t>
            </a:r>
            <a:r>
              <a:rPr lang="fr-FR" sz="2000" dirty="0"/>
              <a:t>.........................</a:t>
            </a:r>
            <a:r>
              <a:rPr lang="fr-FR" sz="2000" dirty="0" smtClean="0"/>
              <a:t>. (</a:t>
            </a:r>
            <a:r>
              <a:rPr lang="fr-FR" sz="2000" b="1" dirty="0"/>
              <a:t>10</a:t>
            </a:r>
            <a:r>
              <a:rPr lang="fr-FR" sz="2000" dirty="0"/>
              <a:t>) (</a:t>
            </a:r>
            <a:r>
              <a:rPr lang="fr-FR" sz="2000" b="1" dirty="0"/>
              <a:t>décrocher</a:t>
            </a:r>
            <a:r>
              <a:rPr lang="fr-FR" sz="2000" dirty="0"/>
              <a:t>) le téléphone </a:t>
            </a:r>
            <a:r>
              <a:rPr lang="fr-FR" sz="2000" dirty="0" smtClean="0"/>
              <a:t>et </a:t>
            </a:r>
            <a:r>
              <a:rPr lang="fr-FR" sz="2000" dirty="0"/>
              <a:t>on ...................</a:t>
            </a:r>
            <a:r>
              <a:rPr lang="fr-FR" sz="2000"/>
              <a:t>.</a:t>
            </a:r>
            <a:r>
              <a:rPr lang="fr-FR" sz="2000" smtClean="0"/>
              <a:t>. </a:t>
            </a:r>
            <a:r>
              <a:rPr lang="fr-FR" sz="2000" dirty="0" smtClean="0"/>
              <a:t>(</a:t>
            </a:r>
            <a:r>
              <a:rPr lang="fr-FR" sz="2000" b="1" dirty="0"/>
              <a:t>11</a:t>
            </a:r>
            <a:r>
              <a:rPr lang="fr-FR" sz="2000" dirty="0"/>
              <a:t>) (</a:t>
            </a:r>
            <a:r>
              <a:rPr lang="fr-FR" sz="2000" b="1" dirty="0"/>
              <a:t>être</a:t>
            </a:r>
            <a:r>
              <a:rPr lang="fr-FR" sz="2000" dirty="0"/>
              <a:t>) tranquille pour regarder les photos ! Qu'est-ce que tu as aujourd'hui, Mamie, quelque chose ne va pas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03848" y="72463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>
                <a:solidFill>
                  <a:srgbClr val="FF0000"/>
                </a:solidFill>
              </a:rPr>
              <a:t>vais</a:t>
            </a:r>
            <a:r>
              <a:rPr lang="fr-FR" sz="2000" dirty="0" smtClean="0">
                <a:solidFill>
                  <a:srgbClr val="FF0000"/>
                </a:solidFill>
              </a:rPr>
              <a:t> te montrer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75856" y="134076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pourras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8264" y="1340768"/>
            <a:ext cx="936104" cy="40011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508104" y="11247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introduit une condition =&gt; LP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62880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j’aurai trouvé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63688" y="223680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>
                <a:solidFill>
                  <a:srgbClr val="FF0000"/>
                </a:solidFill>
              </a:rPr>
              <a:t>vais</a:t>
            </a:r>
            <a:r>
              <a:rPr lang="fr-FR" sz="2000" dirty="0" smtClean="0">
                <a:solidFill>
                  <a:srgbClr val="FF0000"/>
                </a:solidFill>
              </a:rPr>
              <a:t> commencer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314096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>
                <a:solidFill>
                  <a:srgbClr val="FF0000"/>
                </a:solidFill>
              </a:rPr>
              <a:t>va</a:t>
            </a:r>
            <a:r>
              <a:rPr lang="fr-FR" sz="2000" dirty="0" smtClean="0">
                <a:solidFill>
                  <a:srgbClr val="FF0000"/>
                </a:solidFill>
              </a:rPr>
              <a:t> téléphoner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3172906"/>
            <a:ext cx="2592288" cy="40011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87824" y="37890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FF0000"/>
                </a:solidFill>
              </a:rPr>
              <a:t>appellera</a:t>
            </a:r>
            <a:r>
              <a:rPr lang="fr-FR" sz="2000" dirty="0" smtClean="0">
                <a:solidFill>
                  <a:srgbClr val="FF0000"/>
                </a:solidFill>
              </a:rPr>
              <a:t>/ va appeler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92280" y="37890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pourras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76056" y="4067780"/>
            <a:ext cx="39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pouvoir introduit </a:t>
            </a:r>
            <a:r>
              <a:rPr lang="fr-FR" dirty="0" err="1" smtClean="0"/>
              <a:t>qqch</a:t>
            </a:r>
            <a:r>
              <a:rPr lang="fr-FR" dirty="0" smtClean="0"/>
              <a:t> de pas sûr=&gt; LP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60232" y="468507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>
                <a:solidFill>
                  <a:srgbClr val="FF0000"/>
                </a:solidFill>
              </a:rPr>
              <a:t>vais</a:t>
            </a:r>
            <a:r>
              <a:rPr lang="fr-FR" sz="2000" dirty="0" smtClean="0">
                <a:solidFill>
                  <a:srgbClr val="FF0000"/>
                </a:solidFill>
              </a:rPr>
              <a:t> aller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1840" y="4757082"/>
            <a:ext cx="864096" cy="40011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75928" y="5621178"/>
            <a:ext cx="1359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aura servi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5333146"/>
            <a:ext cx="1080120" cy="40011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75856" y="55892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décrochera/va décrocher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1432" y="590921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sera/va être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0946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6" grpId="1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3" grpId="1"/>
      <p:bldP spid="14" grpId="0"/>
      <p:bldP spid="15" grpId="0" animBg="1"/>
      <p:bldP spid="16" grpId="0"/>
      <p:bldP spid="17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6200" y="69850"/>
          <a:ext cx="6781800" cy="14179550"/>
        </p:xfrm>
        <a:graphic>
          <a:graphicData uri="http://schemas.openxmlformats.org/presentationml/2006/ole">
            <p:oleObj spid="_x0000_s5131" name="Document" r:id="rId3" imgW="24279365" imgH="26869841" progId="Word.Document.12">
              <p:link updateAutomatic="1"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867400" y="124476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ym typeface="Wingdings"/>
              </a:rPr>
              <a:t>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5867400" y="2006769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 smtClean="0">
                <a:sym typeface="Wingdings"/>
              </a:rPr>
              <a:t></a:t>
            </a:r>
            <a:endParaRPr lang="fr-FR" sz="2600" dirty="0"/>
          </a:p>
        </p:txBody>
      </p:sp>
      <p:sp>
        <p:nvSpPr>
          <p:cNvPr id="8" name="ZoneTexte 7"/>
          <p:cNvSpPr txBox="1"/>
          <p:nvPr/>
        </p:nvSpPr>
        <p:spPr>
          <a:xfrm>
            <a:off x="5867400" y="30480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 smtClean="0">
                <a:sym typeface="Wingdings"/>
              </a:rPr>
              <a:t></a:t>
            </a:r>
            <a:endParaRPr lang="fr-FR" sz="2600" dirty="0"/>
          </a:p>
        </p:txBody>
      </p:sp>
      <p:sp>
        <p:nvSpPr>
          <p:cNvPr id="9" name="ZoneTexte 8"/>
          <p:cNvSpPr txBox="1"/>
          <p:nvPr/>
        </p:nvSpPr>
        <p:spPr>
          <a:xfrm>
            <a:off x="5867400" y="391176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ym typeface="Wingdings"/>
              </a:rPr>
              <a:t>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410200" y="50292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 smtClean="0">
                <a:sym typeface="Wingdings"/>
              </a:rPr>
              <a:t></a:t>
            </a:r>
            <a:endParaRPr lang="fr-FR" sz="2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410200" y="5740569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 smtClean="0">
                <a:solidFill>
                  <a:srgbClr val="FF0000"/>
                </a:solidFill>
                <a:sym typeface="Wingdings"/>
              </a:rPr>
              <a:t></a:t>
            </a:r>
            <a:endParaRPr lang="fr-FR" sz="26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43600" y="5678269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« si » interdit les formes en </a:t>
            </a:r>
            <a:r>
              <a:rPr lang="fr-FR" dirty="0" err="1"/>
              <a:t>-</a:t>
            </a:r>
            <a:r>
              <a:rPr lang="fr-FR" dirty="0" err="1" smtClean="0"/>
              <a:t>r-</a:t>
            </a:r>
            <a:r>
              <a:rPr lang="fr-FR" dirty="0" smtClean="0"/>
              <a:t> demain, si </a:t>
            </a:r>
            <a:r>
              <a:rPr lang="fr-FR" sz="2400" dirty="0" smtClean="0">
                <a:solidFill>
                  <a:srgbClr val="FF0000"/>
                </a:solidFill>
              </a:rPr>
              <a:t>j’ai </a:t>
            </a:r>
            <a:r>
              <a:rPr lang="fr-FR" dirty="0" smtClean="0"/>
              <a:t>le tram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29400" y="10578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 présent à valeur futur est très utilisé à l’oral… peu autorisé à l’écrit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29400" y="3962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d’ici = avant la fin de » serait  tout à fait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63690"/>
            <a:ext cx="83820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 startAt="8"/>
            </a:pPr>
            <a:r>
              <a:rPr lang="fr-FR" sz="2400" dirty="0" smtClean="0"/>
              <a:t>Tu te reposeras quand tu auras fini ton travail.				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8"/>
            </a:pPr>
            <a:r>
              <a:rPr lang="fr-FR" sz="2400" dirty="0" smtClean="0"/>
              <a:t>Tu te seras reposé quand tu continueras ton travail.	</a:t>
            </a:r>
          </a:p>
          <a:p>
            <a:pPr marL="457200" indent="-457200">
              <a:spcBef>
                <a:spcPts val="1200"/>
              </a:spcBef>
            </a:pPr>
            <a:r>
              <a:rPr lang="fr-FR" sz="2400" dirty="0" smtClean="0"/>
              <a:t>			</a:t>
            </a:r>
          </a:p>
          <a:p>
            <a:pPr marL="457200" indent="-457200">
              <a:spcBef>
                <a:spcPts val="2400"/>
              </a:spcBef>
            </a:pPr>
            <a:r>
              <a:rPr lang="fr-FR" sz="2400" dirty="0" smtClean="0"/>
              <a:t>10. Tu vas te reposer quand tu auras fini ton travail.				</a:t>
            </a:r>
          </a:p>
          <a:p>
            <a:pPr marL="457200" indent="-457200">
              <a:spcBef>
                <a:spcPts val="2400"/>
              </a:spcBef>
            </a:pPr>
            <a:r>
              <a:rPr lang="fr-FR" sz="2400" dirty="0" smtClean="0"/>
              <a:t>11. Tu peux te reposer quand tu auras fini ton travail.				</a:t>
            </a:r>
          </a:p>
          <a:p>
            <a:pPr marL="457200" indent="-457200">
              <a:spcBef>
                <a:spcPts val="2400"/>
              </a:spcBef>
            </a:pPr>
            <a:r>
              <a:rPr lang="fr-FR" sz="2400" dirty="0" smtClean="0"/>
              <a:t>12. Il va être sur le point de parler : vous allez ne plus faire de bruit.	</a:t>
            </a:r>
          </a:p>
          <a:p>
            <a:pPr marL="457200" indent="-457200">
              <a:spcBef>
                <a:spcPts val="2400"/>
              </a:spcBef>
            </a:pPr>
            <a:r>
              <a:rPr lang="fr-FR" sz="2400" dirty="0" smtClean="0"/>
              <a:t>13. Il sera sur le point de partir pour nous voir et tu devras alors te dépêcher.				</a:t>
            </a:r>
          </a:p>
          <a:p>
            <a:pPr marL="457200" indent="-457200">
              <a:spcBef>
                <a:spcPts val="2400"/>
              </a:spcBef>
            </a:pPr>
            <a:r>
              <a:rPr lang="fr-FR" sz="2400" dirty="0" smtClean="0"/>
              <a:t>14. Il est sur le point de partir : dépêche-toi</a:t>
            </a:r>
            <a:r>
              <a:rPr lang="fr-FR" dirty="0" smtClean="0"/>
              <a:t>				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77000" y="4527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</a:rPr>
              <a:t>? </a:t>
            </a:r>
            <a:r>
              <a:rPr lang="fr-FR" sz="2400" dirty="0" err="1" smtClean="0">
                <a:solidFill>
                  <a:srgbClr val="008000"/>
                </a:solidFill>
                <a:sym typeface="Wingdings"/>
              </a:rPr>
              <a:t>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10400" y="986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?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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066800"/>
            <a:ext cx="8458200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Cette phrase signifie qu’on </a:t>
            </a:r>
            <a:r>
              <a:rPr lang="fr-FR" sz="2400" u="sng" dirty="0" smtClean="0">
                <a:solidFill>
                  <a:srgbClr val="FF0000"/>
                </a:solidFill>
              </a:rPr>
              <a:t>continue </a:t>
            </a:r>
            <a:r>
              <a:rPr lang="fr-FR" sz="2400" dirty="0" smtClean="0">
                <a:solidFill>
                  <a:srgbClr val="FF0000"/>
                </a:solidFill>
              </a:rPr>
              <a:t>son travail et après on sera reposé … bizarre !!! 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Quand tu te seras reposé, tu continueras ton travail. est ok 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29400" y="2205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</a:rPr>
              <a:t>AP </a:t>
            </a:r>
            <a:r>
              <a:rPr lang="fr-FR" sz="2400" dirty="0" err="1" smtClean="0">
                <a:solidFill>
                  <a:srgbClr val="008000"/>
                </a:solidFill>
                <a:sym typeface="Wingdings"/>
              </a:rPr>
              <a:t>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81800" y="2819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? </a:t>
            </a:r>
            <a:r>
              <a:rPr lang="fr-FR" sz="2400" dirty="0" err="1" smtClean="0">
                <a:solidFill>
                  <a:srgbClr val="FF0000"/>
                </a:solidFill>
                <a:sym typeface="Wingdings"/>
              </a:rPr>
              <a:t>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2400" y="2891135"/>
            <a:ext cx="8922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On ne peut pas avoir le présent « peux » avec un futur… à l’écrit!!!!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24000" y="3957935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AP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ym typeface="Wingdings"/>
              </a:rPr>
              <a:t></a:t>
            </a:r>
            <a:endParaRPr lang="fr-FR" sz="24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209800" y="4948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? </a:t>
            </a:r>
            <a:r>
              <a:rPr lang="fr-FR" sz="2400" dirty="0" err="1" smtClean="0">
                <a:sym typeface="Wingdings"/>
              </a:rPr>
              <a:t>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68144" y="5558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</a:rPr>
              <a:t>AP </a:t>
            </a:r>
            <a:r>
              <a:rPr lang="fr-FR" sz="2400" dirty="0" err="1" smtClean="0">
                <a:solidFill>
                  <a:srgbClr val="008000"/>
                </a:solidFill>
                <a:sym typeface="Wingdings"/>
              </a:rPr>
              <a:t></a:t>
            </a:r>
            <a:endParaRPr lang="fr-FR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/>
      <p:bldP spid="8" grpId="0"/>
      <p:bldP spid="9" grpId="0" animBg="1"/>
      <p:bldP spid="9" grpId="1" animBg="1"/>
      <p:bldP spid="10" grpId="0" animBg="1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52400"/>
            <a:ext cx="9372600" cy="7010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29200" y="2286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ai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43800" y="2286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ai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05400" y="2971800"/>
            <a:ext cx="533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as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15200" y="2981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    as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81600" y="3729335"/>
            <a:ext cx="533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43800" y="3743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    a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05400" y="4430524"/>
            <a:ext cx="609600" cy="446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300" dirty="0" err="1" smtClean="0">
                <a:solidFill>
                  <a:srgbClr val="FF0000"/>
                </a:solidFill>
              </a:rPr>
              <a:t>ons</a:t>
            </a:r>
            <a:endParaRPr lang="fr-FR" sz="23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15200" y="4495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  </a:t>
            </a:r>
            <a:r>
              <a:rPr lang="fr-FR" sz="2800" dirty="0" err="1" smtClean="0">
                <a:solidFill>
                  <a:srgbClr val="FF0000"/>
                </a:solidFill>
              </a:rPr>
              <a:t>ons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05400" y="5181600"/>
            <a:ext cx="533400" cy="446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300" dirty="0" err="1" smtClean="0">
                <a:solidFill>
                  <a:srgbClr val="FF0000"/>
                </a:solidFill>
              </a:rPr>
              <a:t>ez</a:t>
            </a:r>
            <a:endParaRPr lang="fr-FR" sz="23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9000" y="5191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  </a:t>
            </a:r>
            <a:r>
              <a:rPr lang="fr-FR" sz="2800" dirty="0" err="1" smtClean="0">
                <a:solidFill>
                  <a:srgbClr val="FF0000"/>
                </a:solidFill>
              </a:rPr>
              <a:t>ez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05400" y="5943600"/>
            <a:ext cx="609600" cy="4462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300" dirty="0" smtClean="0">
                <a:solidFill>
                  <a:srgbClr val="FF0000"/>
                </a:solidFill>
              </a:rPr>
              <a:t>ont</a:t>
            </a:r>
            <a:endParaRPr lang="fr-FR" sz="23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15200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  ont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23062" y="76200"/>
          <a:ext cx="9049538" cy="6858000"/>
        </p:xfrm>
        <a:graphic>
          <a:graphicData uri="http://schemas.openxmlformats.org/presentationml/2006/ole">
            <p:oleObj spid="_x0000_s15373" name="Document" r:id="rId3" imgW="24330159" imgH="18438095" progId="Word.Document.12">
              <p:link updateAutomatic="1"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4600" y="381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donneras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62200" y="742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jouera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62200" y="12000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arrêterai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53200" y="76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rgbClr val="FF0000"/>
                </a:solidFill>
                <a:latin typeface="Comic Sans MS"/>
                <a:cs typeface="Comic Sans MS"/>
              </a:rPr>
              <a:t>commencerez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72200" y="381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payeront/ paieront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72200" y="742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netto</a:t>
            </a:r>
            <a:r>
              <a:rPr lang="fr-FR" sz="20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ie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rai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24600" y="1200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irons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90800" y="1581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partirez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38400" y="1962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finiront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38400" y="23430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sortirai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38400" y="26478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viendras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72200" y="1581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ouvriront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477000" y="1962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cou</a:t>
            </a:r>
            <a:r>
              <a:rPr lang="fr-FR" sz="20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rr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ons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00800" y="23430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acque</a:t>
            </a:r>
            <a:r>
              <a:rPr lang="fr-FR" sz="20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rr</a:t>
            </a:r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ez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96000" y="2647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serviront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14600" y="2971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écrira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667000" y="3333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conclurons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667000" y="36384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boirez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438400" y="4095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se plairont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90800" y="4495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croiront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72200" y="2971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prendras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72200" y="3333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attendra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400800" y="3657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rejoindrons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324600" y="4095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fera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477000" y="4476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serez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438400" y="4888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/>
                <a:cs typeface="Comic Sans MS"/>
              </a:rPr>
              <a:t>m’assiérai/assoirai</a:t>
            </a:r>
            <a:endParaRPr lang="fr-FR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438400" y="5238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auras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38400" y="5562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saura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43200" y="594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pourrons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743200" y="634371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verrez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096000" y="4876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devront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248400" y="5238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vaudra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172200" y="56196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voudra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096000" y="59244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faudra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172200" y="63054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pleuvra</a:t>
            </a:r>
            <a:endParaRPr lang="fr-FR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2000" y="609600"/>
            <a:ext cx="6858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a. Votre situation professionnelle va </a:t>
            </a:r>
            <a:r>
              <a:rPr lang="fr-FR" sz="2400" u="sng" dirty="0" smtClean="0"/>
              <a:t>s'améliorer</a:t>
            </a:r>
            <a:r>
              <a:rPr lang="fr-FR" sz="2400" dirty="0" smtClean="0"/>
              <a:t>.  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b. Vous allez </a:t>
            </a:r>
            <a:r>
              <a:rPr lang="fr-FR" sz="2400" u="sng" dirty="0" smtClean="0"/>
              <a:t>connaître</a:t>
            </a:r>
            <a:r>
              <a:rPr lang="fr-FR" sz="2400" dirty="0" smtClean="0"/>
              <a:t> un grand amour.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c. Il va </a:t>
            </a:r>
            <a:r>
              <a:rPr lang="fr-FR" sz="2400" u="sng" dirty="0" smtClean="0"/>
              <a:t>durer</a:t>
            </a:r>
            <a:r>
              <a:rPr lang="fr-FR" sz="2400" dirty="0" smtClean="0"/>
              <a:t> plusieurs années 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d. Puis, vous allez </a:t>
            </a:r>
            <a:r>
              <a:rPr lang="fr-FR" sz="2400" u="sng" dirty="0" smtClean="0"/>
              <a:t>être</a:t>
            </a:r>
            <a:r>
              <a:rPr lang="fr-FR" sz="2400" dirty="0" smtClean="0"/>
              <a:t> déçue. 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e. Alors, votre vie va </a:t>
            </a:r>
            <a:r>
              <a:rPr lang="fr-FR" sz="2400" u="sng" dirty="0" smtClean="0"/>
              <a:t>changer</a:t>
            </a:r>
            <a:r>
              <a:rPr lang="fr-FR" sz="2400" dirty="0" smtClean="0"/>
              <a:t>. 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f. Quelqu'un va </a:t>
            </a:r>
            <a:r>
              <a:rPr lang="fr-FR" sz="2400" u="sng" dirty="0" smtClean="0"/>
              <a:t>tomber</a:t>
            </a:r>
            <a:r>
              <a:rPr lang="fr-FR" sz="2400" dirty="0" smtClean="0"/>
              <a:t> follement amoureux de vous. 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g. Vous allez </a:t>
            </a:r>
            <a:r>
              <a:rPr lang="fr-FR" sz="2400" u="sng" dirty="0" smtClean="0"/>
              <a:t>vivre</a:t>
            </a:r>
            <a:r>
              <a:rPr lang="fr-FR" sz="2400" dirty="0" smtClean="0"/>
              <a:t> le bonheur parfait toute votre vie. 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h. Vous allez </a:t>
            </a:r>
            <a:r>
              <a:rPr lang="fr-FR" sz="2400" u="sng" dirty="0" smtClean="0"/>
              <a:t>avoir</a:t>
            </a:r>
            <a:r>
              <a:rPr lang="fr-FR" sz="2400" dirty="0" smtClean="0"/>
              <a:t> beaucoup de chance. </a:t>
            </a:r>
          </a:p>
          <a:p>
            <a:r>
              <a:rPr lang="fr-FR" sz="2400" dirty="0" smtClean="0"/>
              <a:t> </a:t>
            </a:r>
          </a:p>
          <a:p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953000" y="609600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s’améliorera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28800" y="1367135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connaîtrez 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5400" y="20574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durera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38400" y="28194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serez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48000" y="3500735"/>
            <a:ext cx="144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changera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38400" y="4262735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tombera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28800" y="49530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vivrez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28800" y="57105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aurez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46242" y="1143000"/>
          <a:ext cx="8851516" cy="5562600"/>
        </p:xfrm>
        <a:graphic>
          <a:graphicData uri="http://schemas.openxmlformats.org/presentationml/2006/ole">
            <p:oleObj spid="_x0000_s32770" name="Document" r:id="rId3" imgW="23365079" imgH="10057143" progId="Word.Document.12">
              <p:link updateAutomatic="1"/>
            </p:oleObj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38200" y="1066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verras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86200" y="1066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recommencera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800" y="1600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reviendra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91200" y="2133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auras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66900" y="2819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chanterons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0" y="3348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oublierai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19800" y="3957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boirai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1000" y="5100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mourras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62200" y="5710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descendras</a:t>
            </a:r>
            <a:endParaRPr lang="fr-FR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90500" y="1676400"/>
          <a:ext cx="8763000" cy="3505200"/>
        </p:xfrm>
        <a:graphic>
          <a:graphicData uri="http://schemas.openxmlformats.org/presentationml/2006/ole">
            <p:oleObj spid="_x0000_s30722" name="Document" r:id="rId3" imgW="23873016" imgH="9549206" progId="Word.Document.12">
              <p:link updateAutomatic="1"/>
            </p:oleObj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 rot="16200000" flipH="1">
            <a:off x="1447800" y="31242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828800" y="2971799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6200000" flipH="1">
            <a:off x="1714501" y="3695700"/>
            <a:ext cx="914399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905001" y="3581402"/>
            <a:ext cx="609601" cy="304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752600" y="4191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371600" y="3886200"/>
            <a:ext cx="1143002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1219200" y="3581400"/>
            <a:ext cx="1600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562600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2075" lvl="4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fr-FR" sz="2400" b="1" dirty="0" smtClean="0">
                <a:latin typeface="Times New Roman" pitchFamily="-106" charset="0"/>
                <a:ea typeface="Times New Roman" pitchFamily="-106" charset="0"/>
              </a:rPr>
              <a:t>Il y a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ea typeface="Times New Roman" pitchFamily="-106" charset="0"/>
                <a:cs typeface="Comic Sans MS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Cambria" pitchFamily="-106" charset="0"/>
                <a:ea typeface="Times New Roman" pitchFamily="-106" charset="0"/>
              </a:rPr>
              <a:t> 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différences entre 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fu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tur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 s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imple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et le</a:t>
            </a:r>
            <a:r>
              <a:rPr lang="fr-FR" sz="2400" b="1" dirty="0" smtClean="0">
                <a:latin typeface="Cambria" pitchFamily="-106" charset="0"/>
                <a:ea typeface="Times New Roman" pitchFamily="-106" charset="0"/>
              </a:rPr>
              <a:t> fu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tur</a:t>
            </a:r>
            <a:r>
              <a:rPr lang="fr-FR" sz="2400" b="1" dirty="0" smtClean="0">
                <a:latin typeface="Cambria" pitchFamily="-106" charset="0"/>
                <a:ea typeface="Times New Roman" pitchFamily="-106" charset="0"/>
              </a:rPr>
              <a:t> p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roche</a:t>
            </a:r>
            <a:r>
              <a:rPr lang="fr-FR" sz="2400" b="1" dirty="0" smtClean="0">
                <a:latin typeface="Cambria" pitchFamily="-106" charset="0"/>
                <a:ea typeface="Times New Roman" pitchFamily="-106" charset="0"/>
              </a:rPr>
              <a:t> 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-106" charset="0"/>
              <a:ea typeface="Times New Roman" pitchFamily="-10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Times New Roman" pitchFamily="-10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1)le futur proche est plus un temps de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l’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oral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,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alors que le futur simple est plus utilisé à 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l’écrit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.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2)la proximité (proche)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temporelle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  <a:ea typeface="Times New Roman" pitchFamily="-106" charset="0"/>
              </a:rPr>
              <a:t> 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: on choisit le futur proche quand un fait est</a:t>
            </a:r>
            <a:r>
              <a:rPr lang="fr-FR" sz="2400" dirty="0" smtClean="0">
                <a:latin typeface="Cambria" pitchFamily="-106" charset="0"/>
                <a:ea typeface="Times New Roman" pitchFamily="-106" charset="0"/>
              </a:rPr>
              <a:t> p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roche</a:t>
            </a:r>
            <a:r>
              <a:rPr lang="fr-FR" sz="2400" b="1" dirty="0" smtClean="0">
                <a:latin typeface="Cambria" pitchFamily="-106" charset="0"/>
                <a:ea typeface="Times New Roman" pitchFamily="-106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dans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le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t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emps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et le futur simple quand un fait est plus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l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oin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3)la proximité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p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sychologique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6" charset="0"/>
                <a:ea typeface="Times New Roman" pitchFamily="-106" charset="0"/>
              </a:rPr>
              <a:t> 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: quand un fait est proche psychologiquement (je suis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s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ûr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que ça va arriver), 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j’emploie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 </a:t>
            </a:r>
            <a:r>
              <a:rPr lang="fr-FR" sz="2400" dirty="0" smtClean="0">
                <a:latin typeface="Cambria" pitchFamily="-106" charset="0"/>
                <a:ea typeface="Times New Roman" pitchFamily="-106" charset="0"/>
              </a:rPr>
              <a:t>fu</a:t>
            </a:r>
            <a:r>
              <a:rPr lang="fr-FR" sz="2400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tur</a:t>
            </a:r>
            <a:r>
              <a:rPr lang="fr-FR" sz="2400" dirty="0" smtClean="0">
                <a:latin typeface="Cambria" pitchFamily="-106" charset="0"/>
                <a:ea typeface="Times New Roman" pitchFamily="-106" charset="0"/>
              </a:rPr>
              <a:t> p</a:t>
            </a:r>
            <a:r>
              <a:rPr lang="fr-FR" sz="2400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roche</a:t>
            </a:r>
            <a:r>
              <a:rPr lang="fr-FR" sz="2400" b="1" dirty="0" smtClean="0">
                <a:latin typeface="Cambria" pitchFamily="-106" charset="0"/>
                <a:ea typeface="Times New Roman" pitchFamily="-106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, 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sinon 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 </a:t>
            </a:r>
            <a:r>
              <a:rPr lang="fr-FR" sz="2400" b="1" dirty="0" smtClean="0">
                <a:latin typeface="Cambria" pitchFamily="-106" charset="0"/>
                <a:ea typeface="Times New Roman" pitchFamily="-106" charset="0"/>
              </a:rPr>
              <a:t>fu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tur</a:t>
            </a:r>
            <a:r>
              <a:rPr lang="fr-FR" sz="2400" b="1" dirty="0" smtClean="0">
                <a:latin typeface="Cambria" pitchFamily="-106" charset="0"/>
                <a:ea typeface="Times New Roman" pitchFamily="-106" charset="0"/>
              </a:rPr>
              <a:t> s</a:t>
            </a:r>
            <a:r>
              <a:rPr lang="fr-FR" sz="2400" b="1" u="sng" dirty="0" smtClean="0">
                <a:solidFill>
                  <a:srgbClr val="FF0000"/>
                </a:solidFill>
                <a:latin typeface="Comic Sans MS"/>
                <a:ea typeface="Times New Roman" pitchFamily="-106" charset="0"/>
                <a:cs typeface="Comic Sans MS"/>
              </a:rPr>
              <a:t>imple</a:t>
            </a:r>
            <a:r>
              <a:rPr lang="fr-FR" sz="2400" b="1" dirty="0" smtClean="0">
                <a:latin typeface="Cambria" pitchFamily="-106" charset="0"/>
                <a:ea typeface="Times New Roman" pitchFamily="-106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-106" charset="0"/>
                <a:ea typeface="Times New Roman" pitchFamily="-106" charset="0"/>
              </a:rPr>
              <a:t>.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Times New Roman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1267</Words>
  <Application>Microsoft Macintosh PowerPoint</Application>
  <PresentationFormat>Présentation à l'écran (4:3)</PresentationFormat>
  <Paragraphs>180</Paragraphs>
  <Slides>13</Slides>
  <Notes>0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6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Thème Office</vt:lpstr>
      <vt:lpstr>LEMIERE8914:COURS%20BORDEAUX:2016%202017:franc%CC%A7ais%20ge%CC%81ne%CC%81ral:grammaire:1er%20semestre:s%2040%20les%20futurs:01%20futur%20lancement%20modifie%CC%81.doc!OLE_LINK1</vt:lpstr>
      <vt:lpstr>LEMIERE8914:COURS%20BORDEAUX:2016%202017:franc%CC%A7ais%20ge%CC%81ne%CC%81ral:grammaire:1er%20semestre:s%2040%20les%20futurs:02%20Conjugaison%20du%20futur.doc!OLE_LINK1</vt:lpstr>
      <vt:lpstr>???</vt:lpstr>
      <vt:lpstr>???</vt:lpstr>
      <vt:lpstr>???</vt:lpstr>
      <vt:lpstr>LEMIERE8914:COURS%20BORDEAUX:2016%202017:franc%CC%A7ais%20ge%CC%81ne%CC%81ral:grammaire:1er%20semestre:s%2040%20les%20futurs:05%20pratique%20du%20futur%20ante%CC%81rieur%20modofie%CC%81.doc!OLE_LINK1</vt:lpstr>
      <vt:lpstr>Les futurs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Que ferez-vous ce week-end?</vt:lpstr>
      <vt:lpstr>Diapositive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Bruno LE MIERE</dc:creator>
  <cp:lastModifiedBy>Bruno le Mière</cp:lastModifiedBy>
  <cp:revision>31</cp:revision>
  <dcterms:created xsi:type="dcterms:W3CDTF">2021-03-30T10:44:11Z</dcterms:created>
  <dcterms:modified xsi:type="dcterms:W3CDTF">2021-03-30T10:49:37Z</dcterms:modified>
</cp:coreProperties>
</file>